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6" r:id="rId5"/>
  </p:sldMasterIdLst>
  <p:sldIdLst>
    <p:sldId id="256" r:id="rId6"/>
    <p:sldId id="689" r:id="rId7"/>
    <p:sldId id="690" r:id="rId8"/>
    <p:sldId id="2147375367" r:id="rId9"/>
    <p:sldId id="644" r:id="rId10"/>
    <p:sldId id="263" r:id="rId11"/>
  </p:sldIdLst>
  <p:sldSz cx="12192000" cy="6858000"/>
  <p:notesSz cx="6858000" cy="9144000"/>
  <p:custDataLst>
    <p:tags r:id="rId1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F78C28AC-1A69-43C6-85EF-2604E47A86B9}">
          <p14:sldIdLst>
            <p14:sldId id="256"/>
            <p14:sldId id="689"/>
            <p14:sldId id="690"/>
            <p14:sldId id="2147375367"/>
            <p14:sldId id="64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02" autoAdjust="0"/>
    <p:restoredTop sz="94660"/>
  </p:normalViewPr>
  <p:slideViewPr>
    <p:cSldViewPr snapToGrid="0">
      <p:cViewPr varScale="1">
        <p:scale>
          <a:sx n="56" d="100"/>
          <a:sy n="56" d="100"/>
        </p:scale>
        <p:origin x="9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theme" Target="theme/theme1.xml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7.jpe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9.jpe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jpe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6198F-CA60-A373-6B04-E037ECBE93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ABB065-DF04-4A8F-AFEF-32668D13EB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EB05E-F3A7-D30C-9BBE-5E53F2269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59320-7993-0508-6C61-2B4891F88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8F7F8-D836-BA9B-7A9B-9E1AABD4C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135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3C89B-88CF-0C78-B705-6C880CD66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C3321-0A38-B2F6-4D8D-8377A39AC3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E2E55A-DAE2-0066-FAE1-108F78587B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1BD03B-A75E-317F-E102-33785D66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F8395-788B-F88A-96CF-976623BFA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08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9D77B2B-CAC4-7A7D-BB53-55D7A970E9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01A034-9988-6428-9427-1E67B4D10E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CCC2F6-6F13-1ED9-BD8B-88FAD619A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4E09A1-8F59-5222-94D7-7CECEC1F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8C1CD-D6C7-3094-43F2-32D284DC8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21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26390531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423349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904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40140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25130070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113040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60927637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08695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36816-AACF-44FD-F9E0-3AB812FC1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0DDDA-A6D3-99CE-24BD-72DDAEA87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A06F2-1330-C3E7-2807-E5061F6C4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E99AB-32B0-543C-7C86-295A13EDD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23696-F687-3AF6-1D6B-6453D471A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91519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61136146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49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607153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481752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8096542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225091185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2244119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97933011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9102307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08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013E8D-ABFD-5507-E750-8241457A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7ADD62-F122-ABE9-433D-29CC6048A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5BE018-C8AF-1263-5846-FFE71B71DE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A8C77-4745-E026-C99F-86284A8BB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FC4341-F94E-5A44-A718-5FEA23041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108324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2504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200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0636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881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2465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7756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08422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8862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073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374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924F1-6AA4-C25D-F673-F75197CCA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EE011E-0C6B-0270-FFB4-B21CC7AE96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2D45D-6501-90B8-42A2-5AB544B4A8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9ACFD9-5800-925C-AC9A-39AEC40C91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C757D-2503-5806-BA02-BCBF78C43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D6BC2D-4948-EE73-7ABF-18CF11A03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083351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8153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57D07-6DDB-9E4D-964E-F41590D87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CDA0A-1D2E-764D-5994-11DDCDB6A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05260-F045-D4E6-F6C1-70F7D6EBCE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6F0E93-9072-7EAA-8CF5-A97EA87C5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B7F575F-015D-633A-325C-2639C107E7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AA418D4-4F13-D20F-C44C-12BFD9B4ED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68EAD7-69E8-4DE9-4D07-D32BEBC09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23FB38-3AB1-A534-81CB-1AA2A65E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56449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39CA7-B5EE-8FF9-9E35-D1FE495F1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6C9378-D274-02AA-2BC4-C99B631C4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49B78A-4BDC-278D-3CD3-3EAA233D8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BDD629-9B5E-A604-61CD-FC332D1F3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3665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621C8B-3E4D-1127-921B-0503610732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190821-95A4-85F3-33F9-D54402DEF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62CBF-3F8F-239E-BB63-D3C97F6E0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59537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9B35B-6A52-831B-E8F5-B940B832F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3D407-A9BC-212E-B9B4-EF9F3A8B7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C95C8-C455-6783-6DF2-AAECC4BD3E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F9F924-1911-0430-BD70-3D591A2336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489002-0012-4FE6-2AD9-8206A6470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5AD09C-9A8B-6105-D250-CC4E45B72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7498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1E6A2-F280-F088-2205-7604AC46E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1DCB4-CA09-2511-DD99-03C8C225D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973D8-D777-558B-6670-7D66B09B0F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B899B4-141B-0BEA-0C99-D8DC9BB41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68C86-B908-15F9-B39B-7C6B2A9CF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8BF8A4-6313-8877-E1D0-F324F1D85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6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1C663C-AFA5-3D8C-753C-5B61C1323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5E9B42-1BA6-32B9-0144-744D76669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A743AA-5B49-F248-718F-C2B0AC362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082A1E5-8857-4F6D-996F-64477A8BB7A6}" type="datetimeFigureOut">
              <a:rPr lang="en-IN" smtClean="0"/>
              <a:t>10-10-2024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B5A00A-0E9F-012B-225C-523F4A9046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0F49F-107B-A02F-6442-D25560E9FD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32F3CAB-5125-43F4-BF47-AA8443207DC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5092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0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/>
          </a:bodyPr>
          <a:lstStyle/>
          <a:p>
            <a:r>
              <a:rPr lang="en-US" dirty="0"/>
              <a:t>Chatbot Use Cases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E5A33F-FC20-0E58-78A9-6C4F21001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5F7904F2-457D-AEB0-8433-4BA9067A3E0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Chatbot Use Cases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525D15-D685-F103-EC3D-852FA079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59501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EB935C-1A7C-5167-BAC5-84A8C6AAE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Chatbot Use Cases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F75322-D379-8636-9A7E-2EA6D894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Strategy: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Company strategy and priorities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Product: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Product Roadmap Bot (what's coming, when, what you need to know)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Marketing: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 Marketing Ops Documentation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Sales: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Sales Enablement Bot (product description, positioning strategy, key talking points, etc.)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Finance: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Quarterly Financial Results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Execution: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Project Portfolio Status Updates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Customer Support: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Customer Service On-Boarding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HR: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HR Benefits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Operations: 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Ops KPI Bot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Customer Comms: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 Customer Communications &amp; Press Release Bot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7D21A6-72A5-9602-19B8-16B3E073E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E741421-CCFF-8F55-CF3E-37729735C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1A94C6-9AF0-6C83-646B-F83641889740}"/>
              </a:ext>
            </a:extLst>
          </p:cNvPr>
          <p:cNvSpPr/>
          <p:nvPr/>
        </p:nvSpPr>
        <p:spPr>
          <a:xfrm rot="18928401">
            <a:off x="2974798" y="2967335"/>
            <a:ext cx="62424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Break out Session</a:t>
            </a:r>
          </a:p>
        </p:txBody>
      </p:sp>
      <p:pic>
        <p:nvPicPr>
          <p:cNvPr id="8" name="Graphic 7" descr="Clock with solid fill">
            <a:extLst>
              <a:ext uri="{FF2B5EF4-FFF2-40B4-BE49-F238E27FC236}">
                <a16:creationId xmlns:a16="http://schemas.microsoft.com/office/drawing/2014/main" id="{F524E73E-7FD8-0D97-16AA-6A2CFEC132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1661" y="23907"/>
            <a:ext cx="914400" cy="914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CE2FCA-2DD8-A506-9887-621FA50ECEB4}"/>
              </a:ext>
            </a:extLst>
          </p:cNvPr>
          <p:cNvSpPr txBox="1"/>
          <p:nvPr/>
        </p:nvSpPr>
        <p:spPr>
          <a:xfrm>
            <a:off x="7760657" y="175125"/>
            <a:ext cx="3071004" cy="646331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10 Minute Discussion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3X5 Minute Present</a:t>
            </a:r>
          </a:p>
        </p:txBody>
      </p:sp>
    </p:spTree>
    <p:extLst>
      <p:ext uri="{BB962C8B-B14F-4D97-AF65-F5344CB8AC3E}">
        <p14:creationId xmlns:p14="http://schemas.microsoft.com/office/powerpoint/2010/main" val="1214569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9B92A79E-9EEF-F6B5-1FE5-5FAC0A302782}"/>
              </a:ext>
            </a:extLst>
          </p:cNvPr>
          <p:cNvSpPr/>
          <p:nvPr/>
        </p:nvSpPr>
        <p:spPr>
          <a:xfrm>
            <a:off x="5341597" y="1662354"/>
            <a:ext cx="1508805" cy="1148204"/>
          </a:xfrm>
          <a:custGeom>
            <a:avLst/>
            <a:gdLst>
              <a:gd name="connsiteX0" fmla="*/ 793750 w 1577597"/>
              <a:gd name="connsiteY0" fmla="*/ 0 h 1163022"/>
              <a:gd name="connsiteX1" fmla="*/ 1571374 w 1577597"/>
              <a:gd name="connsiteY1" fmla="*/ 636512 h 1163022"/>
              <a:gd name="connsiteX2" fmla="*/ 1577597 w 1577597"/>
              <a:gd name="connsiteY2" fmla="*/ 677459 h 1163022"/>
              <a:gd name="connsiteX3" fmla="*/ 1546932 w 1577597"/>
              <a:gd name="connsiteY3" fmla="*/ 694175 h 1163022"/>
              <a:gd name="connsiteX4" fmla="*/ 1429459 w 1577597"/>
              <a:gd name="connsiteY4" fmla="*/ 791517 h 1163022"/>
              <a:gd name="connsiteX5" fmla="*/ 1367425 w 1577597"/>
              <a:gd name="connsiteY5" fmla="*/ 867026 h 1163022"/>
              <a:gd name="connsiteX6" fmla="*/ 1374426 w 1577597"/>
              <a:gd name="connsiteY6" fmla="*/ 797169 h 1163022"/>
              <a:gd name="connsiteX7" fmla="*/ 793750 w 1577597"/>
              <a:gd name="connsiteY7" fmla="*/ 213074 h 1163022"/>
              <a:gd name="connsiteX8" fmla="*/ 213074 w 1577597"/>
              <a:gd name="connsiteY8" fmla="*/ 797169 h 1163022"/>
              <a:gd name="connsiteX9" fmla="*/ 258706 w 1577597"/>
              <a:gd name="connsiteY9" fmla="*/ 1024525 h 1163022"/>
              <a:gd name="connsiteX10" fmla="*/ 280799 w 1577597"/>
              <a:gd name="connsiteY10" fmla="*/ 1065468 h 1163022"/>
              <a:gd name="connsiteX11" fmla="*/ 92404 w 1577597"/>
              <a:gd name="connsiteY11" fmla="*/ 1163022 h 1163022"/>
              <a:gd name="connsiteX12" fmla="*/ 62377 w 1577597"/>
              <a:gd name="connsiteY12" fmla="*/ 1107463 h 1163022"/>
              <a:gd name="connsiteX13" fmla="*/ 0 w 1577597"/>
              <a:gd name="connsiteY13" fmla="*/ 797169 h 1163022"/>
              <a:gd name="connsiteX14" fmla="*/ 793750 w 1577597"/>
              <a:gd name="connsiteY14" fmla="*/ 0 h 1163022"/>
              <a:gd name="connsiteX0" fmla="*/ 793750 w 1577597"/>
              <a:gd name="connsiteY0" fmla="*/ 0 h 1174883"/>
              <a:gd name="connsiteX1" fmla="*/ 1571374 w 1577597"/>
              <a:gd name="connsiteY1" fmla="*/ 636512 h 1174883"/>
              <a:gd name="connsiteX2" fmla="*/ 1577597 w 1577597"/>
              <a:gd name="connsiteY2" fmla="*/ 677459 h 1174883"/>
              <a:gd name="connsiteX3" fmla="*/ 1546932 w 1577597"/>
              <a:gd name="connsiteY3" fmla="*/ 694175 h 1174883"/>
              <a:gd name="connsiteX4" fmla="*/ 1429459 w 1577597"/>
              <a:gd name="connsiteY4" fmla="*/ 791517 h 1174883"/>
              <a:gd name="connsiteX5" fmla="*/ 1367425 w 1577597"/>
              <a:gd name="connsiteY5" fmla="*/ 867026 h 1174883"/>
              <a:gd name="connsiteX6" fmla="*/ 1374426 w 1577597"/>
              <a:gd name="connsiteY6" fmla="*/ 797169 h 1174883"/>
              <a:gd name="connsiteX7" fmla="*/ 793750 w 1577597"/>
              <a:gd name="connsiteY7" fmla="*/ 213074 h 1174883"/>
              <a:gd name="connsiteX8" fmla="*/ 213074 w 1577597"/>
              <a:gd name="connsiteY8" fmla="*/ 797169 h 1174883"/>
              <a:gd name="connsiteX9" fmla="*/ 258706 w 1577597"/>
              <a:gd name="connsiteY9" fmla="*/ 1024525 h 1174883"/>
              <a:gd name="connsiteX10" fmla="*/ 280799 w 1577597"/>
              <a:gd name="connsiteY10" fmla="*/ 1065468 h 1174883"/>
              <a:gd name="connsiteX11" fmla="*/ 92404 w 1577597"/>
              <a:gd name="connsiteY11" fmla="*/ 1163022 h 1174883"/>
              <a:gd name="connsiteX12" fmla="*/ 62377 w 1577597"/>
              <a:gd name="connsiteY12" fmla="*/ 1107463 h 1174883"/>
              <a:gd name="connsiteX13" fmla="*/ 0 w 1577597"/>
              <a:gd name="connsiteY13" fmla="*/ 797169 h 1174883"/>
              <a:gd name="connsiteX14" fmla="*/ 793750 w 1577597"/>
              <a:gd name="connsiteY14" fmla="*/ 0 h 1174883"/>
              <a:gd name="connsiteX0" fmla="*/ 793750 w 1577597"/>
              <a:gd name="connsiteY0" fmla="*/ 0 h 1181174"/>
              <a:gd name="connsiteX1" fmla="*/ 1571374 w 1577597"/>
              <a:gd name="connsiteY1" fmla="*/ 636512 h 1181174"/>
              <a:gd name="connsiteX2" fmla="*/ 1577597 w 1577597"/>
              <a:gd name="connsiteY2" fmla="*/ 677459 h 1181174"/>
              <a:gd name="connsiteX3" fmla="*/ 1546932 w 1577597"/>
              <a:gd name="connsiteY3" fmla="*/ 694175 h 1181174"/>
              <a:gd name="connsiteX4" fmla="*/ 1429459 w 1577597"/>
              <a:gd name="connsiteY4" fmla="*/ 791517 h 1181174"/>
              <a:gd name="connsiteX5" fmla="*/ 1367425 w 1577597"/>
              <a:gd name="connsiteY5" fmla="*/ 867026 h 1181174"/>
              <a:gd name="connsiteX6" fmla="*/ 1374426 w 1577597"/>
              <a:gd name="connsiteY6" fmla="*/ 797169 h 1181174"/>
              <a:gd name="connsiteX7" fmla="*/ 793750 w 1577597"/>
              <a:gd name="connsiteY7" fmla="*/ 213074 h 1181174"/>
              <a:gd name="connsiteX8" fmla="*/ 213074 w 1577597"/>
              <a:gd name="connsiteY8" fmla="*/ 797169 h 1181174"/>
              <a:gd name="connsiteX9" fmla="*/ 258706 w 1577597"/>
              <a:gd name="connsiteY9" fmla="*/ 1024525 h 1181174"/>
              <a:gd name="connsiteX10" fmla="*/ 280799 w 1577597"/>
              <a:gd name="connsiteY10" fmla="*/ 1065468 h 1181174"/>
              <a:gd name="connsiteX11" fmla="*/ 92404 w 1577597"/>
              <a:gd name="connsiteY11" fmla="*/ 1163022 h 1181174"/>
              <a:gd name="connsiteX12" fmla="*/ 62377 w 1577597"/>
              <a:gd name="connsiteY12" fmla="*/ 1107463 h 1181174"/>
              <a:gd name="connsiteX13" fmla="*/ 0 w 1577597"/>
              <a:gd name="connsiteY13" fmla="*/ 797169 h 1181174"/>
              <a:gd name="connsiteX14" fmla="*/ 793750 w 1577597"/>
              <a:gd name="connsiteY14" fmla="*/ 0 h 1181174"/>
              <a:gd name="connsiteX0" fmla="*/ 793750 w 1577597"/>
              <a:gd name="connsiteY0" fmla="*/ 0 h 1192454"/>
              <a:gd name="connsiteX1" fmla="*/ 1571374 w 1577597"/>
              <a:gd name="connsiteY1" fmla="*/ 636512 h 1192454"/>
              <a:gd name="connsiteX2" fmla="*/ 1577597 w 1577597"/>
              <a:gd name="connsiteY2" fmla="*/ 677459 h 1192454"/>
              <a:gd name="connsiteX3" fmla="*/ 1546932 w 1577597"/>
              <a:gd name="connsiteY3" fmla="*/ 694175 h 1192454"/>
              <a:gd name="connsiteX4" fmla="*/ 1429459 w 1577597"/>
              <a:gd name="connsiteY4" fmla="*/ 791517 h 1192454"/>
              <a:gd name="connsiteX5" fmla="*/ 1367425 w 1577597"/>
              <a:gd name="connsiteY5" fmla="*/ 867026 h 1192454"/>
              <a:gd name="connsiteX6" fmla="*/ 1374426 w 1577597"/>
              <a:gd name="connsiteY6" fmla="*/ 797169 h 1192454"/>
              <a:gd name="connsiteX7" fmla="*/ 793750 w 1577597"/>
              <a:gd name="connsiteY7" fmla="*/ 213074 h 1192454"/>
              <a:gd name="connsiteX8" fmla="*/ 213074 w 1577597"/>
              <a:gd name="connsiteY8" fmla="*/ 797169 h 1192454"/>
              <a:gd name="connsiteX9" fmla="*/ 258706 w 1577597"/>
              <a:gd name="connsiteY9" fmla="*/ 1024525 h 1192454"/>
              <a:gd name="connsiteX10" fmla="*/ 280799 w 1577597"/>
              <a:gd name="connsiteY10" fmla="*/ 1065468 h 1192454"/>
              <a:gd name="connsiteX11" fmla="*/ 92404 w 1577597"/>
              <a:gd name="connsiteY11" fmla="*/ 1163022 h 1192454"/>
              <a:gd name="connsiteX12" fmla="*/ 62377 w 1577597"/>
              <a:gd name="connsiteY12" fmla="*/ 1107463 h 1192454"/>
              <a:gd name="connsiteX13" fmla="*/ 0 w 1577597"/>
              <a:gd name="connsiteY13" fmla="*/ 797169 h 1192454"/>
              <a:gd name="connsiteX14" fmla="*/ 793750 w 1577597"/>
              <a:gd name="connsiteY14" fmla="*/ 0 h 1192454"/>
              <a:gd name="connsiteX0" fmla="*/ 793750 w 1577597"/>
              <a:gd name="connsiteY0" fmla="*/ 0 h 1189199"/>
              <a:gd name="connsiteX1" fmla="*/ 1571374 w 1577597"/>
              <a:gd name="connsiteY1" fmla="*/ 636512 h 1189199"/>
              <a:gd name="connsiteX2" fmla="*/ 1577597 w 1577597"/>
              <a:gd name="connsiteY2" fmla="*/ 677459 h 1189199"/>
              <a:gd name="connsiteX3" fmla="*/ 1546932 w 1577597"/>
              <a:gd name="connsiteY3" fmla="*/ 694175 h 1189199"/>
              <a:gd name="connsiteX4" fmla="*/ 1429459 w 1577597"/>
              <a:gd name="connsiteY4" fmla="*/ 791517 h 1189199"/>
              <a:gd name="connsiteX5" fmla="*/ 1367425 w 1577597"/>
              <a:gd name="connsiteY5" fmla="*/ 867026 h 1189199"/>
              <a:gd name="connsiteX6" fmla="*/ 1374426 w 1577597"/>
              <a:gd name="connsiteY6" fmla="*/ 797169 h 1189199"/>
              <a:gd name="connsiteX7" fmla="*/ 793750 w 1577597"/>
              <a:gd name="connsiteY7" fmla="*/ 213074 h 1189199"/>
              <a:gd name="connsiteX8" fmla="*/ 213074 w 1577597"/>
              <a:gd name="connsiteY8" fmla="*/ 797169 h 1189199"/>
              <a:gd name="connsiteX9" fmla="*/ 258706 w 1577597"/>
              <a:gd name="connsiteY9" fmla="*/ 1024525 h 1189199"/>
              <a:gd name="connsiteX10" fmla="*/ 280799 w 1577597"/>
              <a:gd name="connsiteY10" fmla="*/ 1065468 h 1189199"/>
              <a:gd name="connsiteX11" fmla="*/ 92404 w 1577597"/>
              <a:gd name="connsiteY11" fmla="*/ 1163022 h 1189199"/>
              <a:gd name="connsiteX12" fmla="*/ 62377 w 1577597"/>
              <a:gd name="connsiteY12" fmla="*/ 1107463 h 1189199"/>
              <a:gd name="connsiteX13" fmla="*/ 0 w 1577597"/>
              <a:gd name="connsiteY13" fmla="*/ 797169 h 1189199"/>
              <a:gd name="connsiteX14" fmla="*/ 793750 w 1577597"/>
              <a:gd name="connsiteY14" fmla="*/ 0 h 1189199"/>
              <a:gd name="connsiteX0" fmla="*/ 793750 w 1577597"/>
              <a:gd name="connsiteY0" fmla="*/ 0 h 1196265"/>
              <a:gd name="connsiteX1" fmla="*/ 1571374 w 1577597"/>
              <a:gd name="connsiteY1" fmla="*/ 636512 h 1196265"/>
              <a:gd name="connsiteX2" fmla="*/ 1577597 w 1577597"/>
              <a:gd name="connsiteY2" fmla="*/ 677459 h 1196265"/>
              <a:gd name="connsiteX3" fmla="*/ 1546932 w 1577597"/>
              <a:gd name="connsiteY3" fmla="*/ 694175 h 1196265"/>
              <a:gd name="connsiteX4" fmla="*/ 1429459 w 1577597"/>
              <a:gd name="connsiteY4" fmla="*/ 791517 h 1196265"/>
              <a:gd name="connsiteX5" fmla="*/ 1367425 w 1577597"/>
              <a:gd name="connsiteY5" fmla="*/ 867026 h 1196265"/>
              <a:gd name="connsiteX6" fmla="*/ 1374426 w 1577597"/>
              <a:gd name="connsiteY6" fmla="*/ 797169 h 1196265"/>
              <a:gd name="connsiteX7" fmla="*/ 793750 w 1577597"/>
              <a:gd name="connsiteY7" fmla="*/ 213074 h 1196265"/>
              <a:gd name="connsiteX8" fmla="*/ 213074 w 1577597"/>
              <a:gd name="connsiteY8" fmla="*/ 797169 h 1196265"/>
              <a:gd name="connsiteX9" fmla="*/ 258706 w 1577597"/>
              <a:gd name="connsiteY9" fmla="*/ 1024525 h 1196265"/>
              <a:gd name="connsiteX10" fmla="*/ 280799 w 1577597"/>
              <a:gd name="connsiteY10" fmla="*/ 1065468 h 1196265"/>
              <a:gd name="connsiteX11" fmla="*/ 92404 w 1577597"/>
              <a:gd name="connsiteY11" fmla="*/ 1163022 h 1196265"/>
              <a:gd name="connsiteX12" fmla="*/ 62377 w 1577597"/>
              <a:gd name="connsiteY12" fmla="*/ 1107463 h 1196265"/>
              <a:gd name="connsiteX13" fmla="*/ 0 w 1577597"/>
              <a:gd name="connsiteY13" fmla="*/ 797169 h 1196265"/>
              <a:gd name="connsiteX14" fmla="*/ 793750 w 1577597"/>
              <a:gd name="connsiteY14" fmla="*/ 0 h 1196265"/>
              <a:gd name="connsiteX0" fmla="*/ 793750 w 1577597"/>
              <a:gd name="connsiteY0" fmla="*/ 0 h 1200554"/>
              <a:gd name="connsiteX1" fmla="*/ 1571374 w 1577597"/>
              <a:gd name="connsiteY1" fmla="*/ 636512 h 1200554"/>
              <a:gd name="connsiteX2" fmla="*/ 1577597 w 1577597"/>
              <a:gd name="connsiteY2" fmla="*/ 677459 h 1200554"/>
              <a:gd name="connsiteX3" fmla="*/ 1546932 w 1577597"/>
              <a:gd name="connsiteY3" fmla="*/ 694175 h 1200554"/>
              <a:gd name="connsiteX4" fmla="*/ 1429459 w 1577597"/>
              <a:gd name="connsiteY4" fmla="*/ 791517 h 1200554"/>
              <a:gd name="connsiteX5" fmla="*/ 1367425 w 1577597"/>
              <a:gd name="connsiteY5" fmla="*/ 867026 h 1200554"/>
              <a:gd name="connsiteX6" fmla="*/ 1374426 w 1577597"/>
              <a:gd name="connsiteY6" fmla="*/ 797169 h 1200554"/>
              <a:gd name="connsiteX7" fmla="*/ 793750 w 1577597"/>
              <a:gd name="connsiteY7" fmla="*/ 213074 h 1200554"/>
              <a:gd name="connsiteX8" fmla="*/ 213074 w 1577597"/>
              <a:gd name="connsiteY8" fmla="*/ 797169 h 1200554"/>
              <a:gd name="connsiteX9" fmla="*/ 258706 w 1577597"/>
              <a:gd name="connsiteY9" fmla="*/ 1024525 h 1200554"/>
              <a:gd name="connsiteX10" fmla="*/ 280799 w 1577597"/>
              <a:gd name="connsiteY10" fmla="*/ 1065468 h 1200554"/>
              <a:gd name="connsiteX11" fmla="*/ 92404 w 1577597"/>
              <a:gd name="connsiteY11" fmla="*/ 1163022 h 1200554"/>
              <a:gd name="connsiteX12" fmla="*/ 62377 w 1577597"/>
              <a:gd name="connsiteY12" fmla="*/ 1107463 h 1200554"/>
              <a:gd name="connsiteX13" fmla="*/ 0 w 1577597"/>
              <a:gd name="connsiteY13" fmla="*/ 797169 h 1200554"/>
              <a:gd name="connsiteX14" fmla="*/ 793750 w 1577597"/>
              <a:gd name="connsiteY14" fmla="*/ 0 h 1200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577597" h="1200554">
                <a:moveTo>
                  <a:pt x="793750" y="0"/>
                </a:moveTo>
                <a:cubicBezTo>
                  <a:pt x="1177329" y="0"/>
                  <a:pt x="1497360" y="273255"/>
                  <a:pt x="1571374" y="636512"/>
                </a:cubicBezTo>
                <a:lnTo>
                  <a:pt x="1577597" y="677459"/>
                </a:lnTo>
                <a:lnTo>
                  <a:pt x="1546932" y="694175"/>
                </a:lnTo>
                <a:cubicBezTo>
                  <a:pt x="1504704" y="722827"/>
                  <a:pt x="1465369" y="755452"/>
                  <a:pt x="1429459" y="791517"/>
                </a:cubicBezTo>
                <a:lnTo>
                  <a:pt x="1367425" y="867026"/>
                </a:lnTo>
                <a:lnTo>
                  <a:pt x="1374426" y="797169"/>
                </a:lnTo>
                <a:cubicBezTo>
                  <a:pt x="1374426" y="474582"/>
                  <a:pt x="1114448" y="213074"/>
                  <a:pt x="793750" y="213074"/>
                </a:cubicBezTo>
                <a:cubicBezTo>
                  <a:pt x="473052" y="213074"/>
                  <a:pt x="213074" y="474582"/>
                  <a:pt x="213074" y="797169"/>
                </a:cubicBezTo>
                <a:cubicBezTo>
                  <a:pt x="213074" y="877816"/>
                  <a:pt x="229323" y="954645"/>
                  <a:pt x="258706" y="1024525"/>
                </a:cubicBezTo>
                <a:lnTo>
                  <a:pt x="280799" y="1065468"/>
                </a:lnTo>
                <a:cubicBezTo>
                  <a:pt x="325157" y="1162280"/>
                  <a:pt x="162346" y="1254329"/>
                  <a:pt x="92404" y="1163022"/>
                </a:cubicBezTo>
                <a:lnTo>
                  <a:pt x="62377" y="1107463"/>
                </a:lnTo>
                <a:cubicBezTo>
                  <a:pt x="22211" y="1012091"/>
                  <a:pt x="0" y="907235"/>
                  <a:pt x="0" y="797169"/>
                </a:cubicBezTo>
                <a:cubicBezTo>
                  <a:pt x="0" y="356905"/>
                  <a:pt x="355374" y="0"/>
                  <a:pt x="793750" y="0"/>
                </a:cubicBezTo>
                <a:close/>
              </a:path>
            </a:pathLst>
          </a:custGeom>
          <a:solidFill>
            <a:srgbClr val="238896"/>
          </a:solidFill>
          <a:ln w="12700" cap="flat" cmpd="sng" algn="ctr">
            <a:noFill/>
            <a:prstDash val="solid"/>
            <a:miter lim="800000"/>
          </a:ln>
          <a:effectLst>
            <a:innerShdw blurRad="127000" dist="50800" dir="13500000">
              <a:prstClr val="black">
                <a:alpha val="30000"/>
              </a:prstClr>
            </a:innerShdw>
          </a:effectLst>
        </p:spPr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3624EF-D9C4-71D8-710C-E400B7A61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E42921-B966-4A62-852C-F7CA714BA7D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Poppins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F02939-1A40-D892-0F40-5357C55F2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5593" y="6356348"/>
            <a:ext cx="5980814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Poppins"/>
                <a:ea typeface="+mn-ea"/>
                <a:cs typeface="+mn-cs"/>
              </a:rPr>
              <a:t>Copyright © 2024 Accelerated Innovation Group. All rights reserved.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7F61B5-FF11-BD5B-FBFF-AE688241516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640" y="-25487"/>
            <a:ext cx="11940259" cy="848660"/>
          </a:xfrm>
        </p:spPr>
        <p:txBody>
          <a:bodyPr bIns="91440" anchor="b" anchorCtr="0">
            <a:normAutofit/>
          </a:bodyPr>
          <a:lstStyle/>
          <a:p>
            <a:r>
              <a:rPr lang="en-US" sz="2400" b="1" dirty="0"/>
              <a:t>GenAI Solutions follow a similar high-level ‘workflow’</a:t>
            </a:r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60A7BE40-B277-AC1E-2551-13A6B83DAADD}"/>
              </a:ext>
            </a:extLst>
          </p:cNvPr>
          <p:cNvGrpSpPr/>
          <p:nvPr/>
        </p:nvGrpSpPr>
        <p:grpSpPr>
          <a:xfrm>
            <a:off x="5972769" y="1945277"/>
            <a:ext cx="187152" cy="187152"/>
            <a:chOff x="4888420" y="1981790"/>
            <a:chExt cx="178068" cy="178067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D66B4F7C-69F1-E555-ED35-E026DC75CC30}"/>
                </a:ext>
              </a:extLst>
            </p:cNvPr>
            <p:cNvSpPr/>
            <p:nvPr/>
          </p:nvSpPr>
          <p:spPr>
            <a:xfrm>
              <a:off x="4888420" y="1981790"/>
              <a:ext cx="178068" cy="178067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3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C43484EB-5619-8DCF-3072-213594D60706}"/>
                </a:ext>
              </a:extLst>
            </p:cNvPr>
            <p:cNvSpPr/>
            <p:nvPr/>
          </p:nvSpPr>
          <p:spPr>
            <a:xfrm>
              <a:off x="4946341" y="2039389"/>
              <a:ext cx="62276" cy="62899"/>
            </a:xfrm>
            <a:prstGeom prst="ellipse">
              <a:avLst/>
            </a:pr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</p:grp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CA80A86F-F432-9599-0B63-0A12B3D134E7}"/>
              </a:ext>
            </a:extLst>
          </p:cNvPr>
          <p:cNvGrpSpPr/>
          <p:nvPr/>
        </p:nvGrpSpPr>
        <p:grpSpPr>
          <a:xfrm>
            <a:off x="5218880" y="3106417"/>
            <a:ext cx="1803756" cy="1520008"/>
            <a:chOff x="3703791" y="3085188"/>
            <a:chExt cx="1716212" cy="1446235"/>
          </a:xfrm>
        </p:grpSpPr>
        <p:sp>
          <p:nvSpPr>
            <p:cNvPr id="184" name="Oval 183">
              <a:extLst>
                <a:ext uri="{FF2B5EF4-FFF2-40B4-BE49-F238E27FC236}">
                  <a16:creationId xmlns:a16="http://schemas.microsoft.com/office/drawing/2014/main" id="{618D227F-0EB4-770B-FAAF-5B8245E4F2E0}"/>
                </a:ext>
              </a:extLst>
            </p:cNvPr>
            <p:cNvSpPr/>
            <p:nvPr/>
          </p:nvSpPr>
          <p:spPr>
            <a:xfrm>
              <a:off x="3841882" y="3085188"/>
              <a:ext cx="1440030" cy="1446235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gradFill>
                <a:gsLst>
                  <a:gs pos="0">
                    <a:sysClr val="window" lastClr="FFFFFF"/>
                  </a:gs>
                  <a:gs pos="100000">
                    <a:sysClr val="window" lastClr="FFFFFF">
                      <a:lumMod val="8500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>
              <a:outerShdw blurRad="127000" dist="101600" dir="2700000" algn="tl" rotWithShape="0">
                <a:prstClr val="black">
                  <a:alpha val="20000"/>
                </a:prstClr>
              </a:out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8C7F317A-FF14-0EC6-2348-0397E31496F5}"/>
                </a:ext>
              </a:extLst>
            </p:cNvPr>
            <p:cNvSpPr/>
            <p:nvPr/>
          </p:nvSpPr>
          <p:spPr>
            <a:xfrm>
              <a:off x="3703791" y="3404453"/>
              <a:ext cx="1716212" cy="878517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High-Level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GenAI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417687"/>
                  </a:solidFill>
                  <a:effectLst/>
                  <a:uLnTx/>
                  <a:uFillTx/>
                  <a:latin typeface="Arial Nova" panose="020B0504020202020204" pitchFamily="34" charset="0"/>
                  <a:ea typeface="+mn-ea"/>
                  <a:cs typeface="+mn-cs"/>
                </a:rPr>
                <a:t>Flow</a:t>
              </a:r>
              <a:endParaRPr kumimoji="0" lang="en-IN" sz="1800" b="0" i="0" u="none" strike="noStrike" kern="0" cap="none" spc="0" normalizeH="0" baseline="0" noProof="0" dirty="0">
                <a:ln>
                  <a:noFill/>
                </a:ln>
                <a:solidFill>
                  <a:srgbClr val="417687"/>
                </a:solidFill>
                <a:effectLst/>
                <a:uLnTx/>
                <a:uFillTx/>
                <a:latin typeface="Arial Nova" panose="020B050402020202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97240E4-373F-1F58-5884-7F7E95FE74D3}"/>
              </a:ext>
            </a:extLst>
          </p:cNvPr>
          <p:cNvGrpSpPr/>
          <p:nvPr/>
        </p:nvGrpSpPr>
        <p:grpSpPr>
          <a:xfrm>
            <a:off x="4154486" y="1067842"/>
            <a:ext cx="5288500" cy="544717"/>
            <a:chOff x="5898166" y="1094238"/>
            <a:chExt cx="5031825" cy="518277"/>
          </a:xfrm>
        </p:grpSpPr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BF1D75B2-F2B5-BC0F-9930-8E548D530BF2}"/>
                </a:ext>
              </a:extLst>
            </p:cNvPr>
            <p:cNvSpPr/>
            <p:nvPr/>
          </p:nvSpPr>
          <p:spPr>
            <a:xfrm>
              <a:off x="6072651" y="1348960"/>
              <a:ext cx="4774910" cy="26355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Define your Use Case, prepare your Data, and configure your solution</a:t>
              </a:r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C2375EA6-43A8-9BF5-96FA-899090AC3397}"/>
                </a:ext>
              </a:extLst>
            </p:cNvPr>
            <p:cNvSpPr/>
            <p:nvPr/>
          </p:nvSpPr>
          <p:spPr>
            <a:xfrm>
              <a:off x="5898166" y="1094238"/>
              <a:ext cx="5031825" cy="322122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N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Poppins"/>
                  <a:ea typeface="+mn-ea"/>
                  <a:cs typeface="+mn-cs"/>
                </a:rPr>
                <a:t>1. Envision &amp; Configure Your Solution</a:t>
              </a:r>
            </a:p>
          </p:txBody>
        </p:sp>
      </p:grpSp>
      <p:pic>
        <p:nvPicPr>
          <p:cNvPr id="222" name="Picture 221" descr="A blue and black logo&#10;&#10;Description automatically generated">
            <a:extLst>
              <a:ext uri="{FF2B5EF4-FFF2-40B4-BE49-F238E27FC236}">
                <a16:creationId xmlns:a16="http://schemas.microsoft.com/office/drawing/2014/main" id="{261DF6D0-1826-F0E0-6FCD-4E31BAE0713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8402" y="2244501"/>
            <a:ext cx="512064" cy="512064"/>
          </a:xfrm>
          <a:prstGeom prst="rect">
            <a:avLst/>
          </a:prstGeom>
        </p:spPr>
      </p:pic>
      <p:grpSp>
        <p:nvGrpSpPr>
          <p:cNvPr id="240" name="Group 239">
            <a:extLst>
              <a:ext uri="{FF2B5EF4-FFF2-40B4-BE49-F238E27FC236}">
                <a16:creationId xmlns:a16="http://schemas.microsoft.com/office/drawing/2014/main" id="{93119746-60B7-4824-D48C-C773EC6545E2}"/>
              </a:ext>
            </a:extLst>
          </p:cNvPr>
          <p:cNvGrpSpPr/>
          <p:nvPr/>
        </p:nvGrpSpPr>
        <p:grpSpPr>
          <a:xfrm>
            <a:off x="6860795" y="2089655"/>
            <a:ext cx="5206974" cy="1508806"/>
            <a:chOff x="6857622" y="1909430"/>
            <a:chExt cx="5206974" cy="1508806"/>
          </a:xfrm>
        </p:grpSpPr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D3CABCFB-A4A5-8D45-91F5-5AEBB78A7B6C}"/>
                </a:ext>
              </a:extLst>
            </p:cNvPr>
            <p:cNvGrpSpPr/>
            <p:nvPr/>
          </p:nvGrpSpPr>
          <p:grpSpPr>
            <a:xfrm>
              <a:off x="8147839" y="1983575"/>
              <a:ext cx="3916757" cy="1102805"/>
              <a:chOff x="5312206" y="1010168"/>
              <a:chExt cx="3726658" cy="1049284"/>
            </a:xfrm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0A319BE3-AC7E-0E94-C0F9-AE90F45C7B7E}"/>
                  </a:ext>
                </a:extLst>
              </p:cNvPr>
              <p:cNvSpPr/>
              <p:nvPr/>
            </p:nvSpPr>
            <p:spPr>
              <a:xfrm>
                <a:off x="5521129" y="1268786"/>
                <a:ext cx="3517735" cy="790666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Leverage Natural Language Processing to: 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Understand your user’s intent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Break-down complex requests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Identify the user’s sentiment</a:t>
                </a:r>
              </a:p>
            </p:txBody>
          </p:sp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33B0739E-FDA4-8719-007F-23CF525429BE}"/>
                  </a:ext>
                </a:extLst>
              </p:cNvPr>
              <p:cNvSpPr/>
              <p:nvPr/>
            </p:nvSpPr>
            <p:spPr>
              <a:xfrm>
                <a:off x="5312206" y="1010168"/>
                <a:ext cx="366911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2. Understand the User’s Request</a:t>
                </a:r>
              </a:p>
            </p:txBody>
          </p:sp>
        </p:grpSp>
        <p:grpSp>
          <p:nvGrpSpPr>
            <p:cNvPr id="235" name="Group 234">
              <a:extLst>
                <a:ext uri="{FF2B5EF4-FFF2-40B4-BE49-F238E27FC236}">
                  <a16:creationId xmlns:a16="http://schemas.microsoft.com/office/drawing/2014/main" id="{531A15E9-8195-B5BE-0A40-DDDBC7431A1F}"/>
                </a:ext>
              </a:extLst>
            </p:cNvPr>
            <p:cNvGrpSpPr/>
            <p:nvPr/>
          </p:nvGrpSpPr>
          <p:grpSpPr>
            <a:xfrm>
              <a:off x="6857622" y="1909430"/>
              <a:ext cx="1148204" cy="1508806"/>
              <a:chOff x="6857622" y="1909430"/>
              <a:chExt cx="1148204" cy="1508806"/>
            </a:xfrm>
          </p:grpSpPr>
          <p:grpSp>
            <p:nvGrpSpPr>
              <p:cNvPr id="194" name="Group 193">
                <a:extLst>
                  <a:ext uri="{FF2B5EF4-FFF2-40B4-BE49-F238E27FC236}">
                    <a16:creationId xmlns:a16="http://schemas.microsoft.com/office/drawing/2014/main" id="{9DFF2FDB-9A82-9AD9-CA6D-18DA40B2B5FE}"/>
                  </a:ext>
                </a:extLst>
              </p:cNvPr>
              <p:cNvGrpSpPr/>
              <p:nvPr/>
            </p:nvGrpSpPr>
            <p:grpSpPr>
              <a:xfrm>
                <a:off x="7622492" y="2695535"/>
                <a:ext cx="187152" cy="187152"/>
                <a:chOff x="6138622" y="2865732"/>
                <a:chExt cx="178069" cy="178069"/>
              </a:xfrm>
            </p:grpSpPr>
            <p:sp>
              <p:nvSpPr>
                <p:cNvPr id="215" name="Oval 214">
                  <a:extLst>
                    <a:ext uri="{FF2B5EF4-FFF2-40B4-BE49-F238E27FC236}">
                      <a16:creationId xmlns:a16="http://schemas.microsoft.com/office/drawing/2014/main" id="{3ECBB7BD-F1A2-3CB6-2F4F-FCDB2F066CE2}"/>
                    </a:ext>
                  </a:extLst>
                </p:cNvPr>
                <p:cNvSpPr/>
                <p:nvPr/>
              </p:nvSpPr>
              <p:spPr>
                <a:xfrm>
                  <a:off x="6138622" y="2865732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91207492-80F1-6BB8-3739-F710BAE40C3C}"/>
                    </a:ext>
                  </a:extLst>
                </p:cNvPr>
                <p:cNvSpPr/>
                <p:nvPr/>
              </p:nvSpPr>
              <p:spPr>
                <a:xfrm>
                  <a:off x="6196519" y="2923318"/>
                  <a:ext cx="62276" cy="62899"/>
                </a:xfrm>
                <a:prstGeom prst="ellipse">
                  <a:avLst/>
                </a:prstGeom>
                <a:solidFill>
                  <a:srgbClr val="13A5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2" name="Freeform: Shape 191">
                <a:extLst>
                  <a:ext uri="{FF2B5EF4-FFF2-40B4-BE49-F238E27FC236}">
                    <a16:creationId xmlns:a16="http://schemas.microsoft.com/office/drawing/2014/main" id="{778ECF4C-016B-7B85-6B2E-472DB8A60D13}"/>
                  </a:ext>
                </a:extLst>
              </p:cNvPr>
              <p:cNvSpPr/>
              <p:nvPr/>
            </p:nvSpPr>
            <p:spPr>
              <a:xfrm rot="13926141" flipH="1" flipV="1">
                <a:off x="6677321" y="2089731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4" name="Picture 223" descr="A blue and black background with numbers and a black background&#10;&#10;Description automatically generated">
                <a:extLst>
                  <a:ext uri="{FF2B5EF4-FFF2-40B4-BE49-F238E27FC236}">
                    <a16:creationId xmlns:a16="http://schemas.microsoft.com/office/drawing/2014/main" id="{16EAB8D8-BE65-5ADE-EEE2-A4537587DB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0520" y="2567144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39" name="Group 238">
            <a:extLst>
              <a:ext uri="{FF2B5EF4-FFF2-40B4-BE49-F238E27FC236}">
                <a16:creationId xmlns:a16="http://schemas.microsoft.com/office/drawing/2014/main" id="{B3658531-CC18-8F1E-1B30-71B8FA936012}"/>
              </a:ext>
            </a:extLst>
          </p:cNvPr>
          <p:cNvGrpSpPr/>
          <p:nvPr/>
        </p:nvGrpSpPr>
        <p:grpSpPr>
          <a:xfrm>
            <a:off x="7192612" y="3520423"/>
            <a:ext cx="4545362" cy="1508806"/>
            <a:chOff x="7189439" y="3340198"/>
            <a:chExt cx="4545362" cy="1508806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98C1EF1-A2AE-8ACB-30FA-67EE7C4220FA}"/>
                </a:ext>
              </a:extLst>
            </p:cNvPr>
            <p:cNvGrpSpPr/>
            <p:nvPr/>
          </p:nvGrpSpPr>
          <p:grpSpPr>
            <a:xfrm>
              <a:off x="8374801" y="3425858"/>
              <a:ext cx="3360000" cy="1257457"/>
              <a:chOff x="5135115" y="800621"/>
              <a:chExt cx="3196930" cy="119643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E9A0602A-444F-DA38-6455-6997BD9916D5}"/>
                  </a:ext>
                </a:extLst>
              </p:cNvPr>
              <p:cNvSpPr/>
              <p:nvPr/>
            </p:nvSpPr>
            <p:spPr>
              <a:xfrm>
                <a:off x="5316552" y="1030682"/>
                <a:ext cx="3015493" cy="966371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Route the user’s request(s) to the resources needed to fulfil them, including: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Data Sources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Analytical Models</a:t>
                </a:r>
              </a:p>
              <a:p>
                <a:pPr marL="171450" marR="0" lvl="0" indent="-17145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Advanced Services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73C7DD2F-425E-1F67-E1C4-995ACC5C0D62}"/>
                  </a:ext>
                </a:extLst>
              </p:cNvPr>
              <p:cNvSpPr/>
              <p:nvPr/>
            </p:nvSpPr>
            <p:spPr>
              <a:xfrm>
                <a:off x="5135115" y="800621"/>
                <a:ext cx="2664808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3. Route the Request(s)</a:t>
                </a:r>
              </a:p>
            </p:txBody>
          </p:sp>
        </p:grpSp>
        <p:grpSp>
          <p:nvGrpSpPr>
            <p:cNvPr id="236" name="Group 235">
              <a:extLst>
                <a:ext uri="{FF2B5EF4-FFF2-40B4-BE49-F238E27FC236}">
                  <a16:creationId xmlns:a16="http://schemas.microsoft.com/office/drawing/2014/main" id="{84C8967E-11BE-E75D-2CFD-618888B9A44B}"/>
                </a:ext>
              </a:extLst>
            </p:cNvPr>
            <p:cNvGrpSpPr/>
            <p:nvPr/>
          </p:nvGrpSpPr>
          <p:grpSpPr>
            <a:xfrm>
              <a:off x="7189439" y="3340198"/>
              <a:ext cx="1148204" cy="1508806"/>
              <a:chOff x="7189439" y="3340198"/>
              <a:chExt cx="1148204" cy="1508806"/>
            </a:xfrm>
          </p:grpSpPr>
          <p:grpSp>
            <p:nvGrpSpPr>
              <p:cNvPr id="197" name="Group 196">
                <a:extLst>
                  <a:ext uri="{FF2B5EF4-FFF2-40B4-BE49-F238E27FC236}">
                    <a16:creationId xmlns:a16="http://schemas.microsoft.com/office/drawing/2014/main" id="{9F405652-C06E-E276-B985-AFA515E2D287}"/>
                  </a:ext>
                </a:extLst>
              </p:cNvPr>
              <p:cNvGrpSpPr/>
              <p:nvPr/>
            </p:nvGrpSpPr>
            <p:grpSpPr>
              <a:xfrm>
                <a:off x="7878181" y="4123362"/>
                <a:ext cx="187152" cy="187152"/>
                <a:chOff x="6381902" y="4224263"/>
                <a:chExt cx="178069" cy="178069"/>
              </a:xfrm>
            </p:grpSpPr>
            <p:sp>
              <p:nvSpPr>
                <p:cNvPr id="206" name="Oval 205">
                  <a:extLst>
                    <a:ext uri="{FF2B5EF4-FFF2-40B4-BE49-F238E27FC236}">
                      <a16:creationId xmlns:a16="http://schemas.microsoft.com/office/drawing/2014/main" id="{3C7B1916-234B-2943-44D2-D6F7A7332ACB}"/>
                    </a:ext>
                  </a:extLst>
                </p:cNvPr>
                <p:cNvSpPr/>
                <p:nvPr/>
              </p:nvSpPr>
              <p:spPr>
                <a:xfrm>
                  <a:off x="6381902" y="422426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8" name="Oval 207">
                  <a:extLst>
                    <a:ext uri="{FF2B5EF4-FFF2-40B4-BE49-F238E27FC236}">
                      <a16:creationId xmlns:a16="http://schemas.microsoft.com/office/drawing/2014/main" id="{2693A12F-32A4-13D0-04B6-F115CDEE44FC}"/>
                    </a:ext>
                  </a:extLst>
                </p:cNvPr>
                <p:cNvSpPr/>
                <p:nvPr/>
              </p:nvSpPr>
              <p:spPr>
                <a:xfrm>
                  <a:off x="6439799" y="4281849"/>
                  <a:ext cx="62276" cy="62899"/>
                </a:xfrm>
                <a:prstGeom prst="ellipse">
                  <a:avLst/>
                </a:prstGeom>
                <a:solidFill>
                  <a:srgbClr val="4D8CA1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1" name="Freeform: Shape 190">
                <a:extLst>
                  <a:ext uri="{FF2B5EF4-FFF2-40B4-BE49-F238E27FC236}">
                    <a16:creationId xmlns:a16="http://schemas.microsoft.com/office/drawing/2014/main" id="{E7C41039-DC1E-A9FA-64C7-F86E606C665B}"/>
                  </a:ext>
                </a:extLst>
              </p:cNvPr>
              <p:cNvSpPr/>
              <p:nvPr/>
            </p:nvSpPr>
            <p:spPr>
              <a:xfrm rot="6136732">
                <a:off x="7009138" y="3520499"/>
                <a:ext cx="1508806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26" name="Picture 225" descr="A blue line drawing of a diagram&#10;&#10;Description automatically generated">
                <a:extLst>
                  <a:ext uri="{FF2B5EF4-FFF2-40B4-BE49-F238E27FC236}">
                    <a16:creationId xmlns:a16="http://schemas.microsoft.com/office/drawing/2014/main" id="{2AC721CD-058A-B61F-0951-F65AD56D3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70127" y="3799249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71953D7E-E08F-4C30-14E7-465935BF94AF}"/>
              </a:ext>
            </a:extLst>
          </p:cNvPr>
          <p:cNvGrpSpPr/>
          <p:nvPr/>
        </p:nvGrpSpPr>
        <p:grpSpPr>
          <a:xfrm>
            <a:off x="738588" y="4855489"/>
            <a:ext cx="5402526" cy="1148204"/>
            <a:chOff x="735415" y="4675264"/>
            <a:chExt cx="5402526" cy="1148204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982C0763-AAF8-E048-C5E2-BA6620B5CCA8}"/>
                </a:ext>
              </a:extLst>
            </p:cNvPr>
            <p:cNvGrpSpPr/>
            <p:nvPr/>
          </p:nvGrpSpPr>
          <p:grpSpPr>
            <a:xfrm>
              <a:off x="4938593" y="5027029"/>
              <a:ext cx="187152" cy="187152"/>
              <a:chOff x="3440132" y="5084073"/>
              <a:chExt cx="178069" cy="178069"/>
            </a:xfrm>
          </p:grpSpPr>
          <p:sp>
            <p:nvSpPr>
              <p:cNvPr id="203" name="Oval 202">
                <a:extLst>
                  <a:ext uri="{FF2B5EF4-FFF2-40B4-BE49-F238E27FC236}">
                    <a16:creationId xmlns:a16="http://schemas.microsoft.com/office/drawing/2014/main" id="{84C5829A-C4E3-CC36-86D5-ACA56E2B338E}"/>
                  </a:ext>
                </a:extLst>
              </p:cNvPr>
              <p:cNvSpPr/>
              <p:nvPr/>
            </p:nvSpPr>
            <p:spPr>
              <a:xfrm flipH="1" flipV="1">
                <a:off x="3440132" y="5084073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05" name="Oval 204">
                <a:extLst>
                  <a:ext uri="{FF2B5EF4-FFF2-40B4-BE49-F238E27FC236}">
                    <a16:creationId xmlns:a16="http://schemas.microsoft.com/office/drawing/2014/main" id="{DFB5B4A7-FE5E-FC8A-2210-6A57EB11E9F1}"/>
                  </a:ext>
                </a:extLst>
              </p:cNvPr>
              <p:cNvSpPr/>
              <p:nvPr/>
            </p:nvSpPr>
            <p:spPr>
              <a:xfrm flipH="1" flipV="1">
                <a:off x="3498028" y="5141657"/>
                <a:ext cx="62276" cy="62899"/>
              </a:xfrm>
              <a:prstGeom prst="ellipse">
                <a:avLst/>
              </a:prstGeom>
              <a:solidFill>
                <a:srgbClr val="238896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92FC91FF-8D7F-EA41-1E8B-D559CA1D59B2}"/>
                </a:ext>
              </a:extLst>
            </p:cNvPr>
            <p:cNvSpPr/>
            <p:nvPr/>
          </p:nvSpPr>
          <p:spPr>
            <a:xfrm rot="12298593">
              <a:off x="4629136" y="4675264"/>
              <a:ext cx="1508805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238896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8C2849D6-AC79-B08F-C696-554DBCB4D06D}"/>
                </a:ext>
              </a:extLst>
            </p:cNvPr>
            <p:cNvGrpSpPr/>
            <p:nvPr/>
          </p:nvGrpSpPr>
          <p:grpSpPr>
            <a:xfrm>
              <a:off x="735415" y="4994519"/>
              <a:ext cx="3905172" cy="716180"/>
              <a:chOff x="-704605" y="5162528"/>
              <a:chExt cx="3715637" cy="681420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D68E36FF-411F-8597-3790-BB31538CCDDA}"/>
                  </a:ext>
                </a:extLst>
              </p:cNvPr>
              <p:cNvSpPr/>
              <p:nvPr/>
            </p:nvSpPr>
            <p:spPr>
              <a:xfrm>
                <a:off x="-607425" y="5404689"/>
                <a:ext cx="3586020" cy="439259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Generate an integrated, personalized</a:t>
                </a:r>
              </a:p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response to your user’s request</a:t>
                </a: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33F636A2-A2C3-F988-E85A-9E14FF15A9C2}"/>
                  </a:ext>
                </a:extLst>
              </p:cNvPr>
              <p:cNvSpPr/>
              <p:nvPr/>
            </p:nvSpPr>
            <p:spPr>
              <a:xfrm>
                <a:off x="-704605" y="5162528"/>
                <a:ext cx="3715637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5. Generate a Targeted Response</a:t>
                </a:r>
              </a:p>
            </p:txBody>
          </p:sp>
        </p:grpSp>
        <p:pic>
          <p:nvPicPr>
            <p:cNvPr id="228" name="Picture 227" descr="A blue line with a star and a star&#10;&#10;Description automatically generated">
              <a:extLst>
                <a:ext uri="{FF2B5EF4-FFF2-40B4-BE49-F238E27FC236}">
                  <a16:creationId xmlns:a16="http://schemas.microsoft.com/office/drawing/2014/main" id="{348E1B61-6BE8-9A2C-4E7F-80DAFF7FA4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186" y="4825553"/>
              <a:ext cx="512064" cy="512064"/>
            </a:xfrm>
            <a:prstGeom prst="rect">
              <a:avLst/>
            </a:prstGeom>
          </p:spPr>
        </p:pic>
      </p:grp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F336504D-F39B-4241-9B65-286607A0F959}"/>
              </a:ext>
            </a:extLst>
          </p:cNvPr>
          <p:cNvGrpSpPr/>
          <p:nvPr/>
        </p:nvGrpSpPr>
        <p:grpSpPr>
          <a:xfrm>
            <a:off x="6096000" y="4852919"/>
            <a:ext cx="5785976" cy="1148204"/>
            <a:chOff x="6092827" y="4672694"/>
            <a:chExt cx="5785976" cy="1148204"/>
          </a:xfrm>
        </p:grpSpPr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DAA30818-6568-FC89-0A0D-B844A1BED83C}"/>
                </a:ext>
              </a:extLst>
            </p:cNvPr>
            <p:cNvGrpSpPr/>
            <p:nvPr/>
          </p:nvGrpSpPr>
          <p:grpSpPr>
            <a:xfrm>
              <a:off x="7565854" y="5027040"/>
              <a:ext cx="4312949" cy="739907"/>
              <a:chOff x="5427664" y="913206"/>
              <a:chExt cx="4103623" cy="703996"/>
            </a:xfrm>
          </p:grpSpPr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15026E91-EB54-5F3F-224C-D7FA70D08013}"/>
                  </a:ext>
                </a:extLst>
              </p:cNvPr>
              <p:cNvSpPr/>
              <p:nvPr/>
            </p:nvSpPr>
            <p:spPr>
              <a:xfrm>
                <a:off x="5695847" y="1177944"/>
                <a:ext cx="3655388" cy="43925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Consolidate the output from your various requests and provide it as critical context to generate your response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3A3B2693-FCD5-D3E5-B358-03B1A756FED2}"/>
                  </a:ext>
                </a:extLst>
              </p:cNvPr>
              <p:cNvSpPr/>
              <p:nvPr/>
            </p:nvSpPr>
            <p:spPr>
              <a:xfrm>
                <a:off x="5427664" y="913206"/>
                <a:ext cx="4103623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4. Aggregate Required Data &amp; Context</a:t>
                </a:r>
              </a:p>
            </p:txBody>
          </p:sp>
        </p:grpSp>
        <p:grpSp>
          <p:nvGrpSpPr>
            <p:cNvPr id="237" name="Group 236">
              <a:extLst>
                <a:ext uri="{FF2B5EF4-FFF2-40B4-BE49-F238E27FC236}">
                  <a16:creationId xmlns:a16="http://schemas.microsoft.com/office/drawing/2014/main" id="{DDB72232-95AE-0F9E-D634-446AA5AFFB5C}"/>
                </a:ext>
              </a:extLst>
            </p:cNvPr>
            <p:cNvGrpSpPr/>
            <p:nvPr/>
          </p:nvGrpSpPr>
          <p:grpSpPr>
            <a:xfrm>
              <a:off x="6092827" y="4672694"/>
              <a:ext cx="1508805" cy="1148204"/>
              <a:chOff x="6092827" y="4672694"/>
              <a:chExt cx="1508805" cy="1148204"/>
            </a:xfrm>
          </p:grpSpPr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1DE75464-8124-9BFB-DD0B-FCD7592F1290}"/>
                  </a:ext>
                </a:extLst>
              </p:cNvPr>
              <p:cNvGrpSpPr/>
              <p:nvPr/>
            </p:nvGrpSpPr>
            <p:grpSpPr>
              <a:xfrm>
                <a:off x="7088162" y="5027029"/>
                <a:ext cx="187152" cy="187152"/>
                <a:chOff x="5630226" y="5084073"/>
                <a:chExt cx="178069" cy="178069"/>
              </a:xfrm>
            </p:grpSpPr>
            <p:sp>
              <p:nvSpPr>
                <p:cNvPr id="200" name="Oval 199">
                  <a:extLst>
                    <a:ext uri="{FF2B5EF4-FFF2-40B4-BE49-F238E27FC236}">
                      <a16:creationId xmlns:a16="http://schemas.microsoft.com/office/drawing/2014/main" id="{AE453DD1-3832-4743-139E-B117EC3DEE8F}"/>
                    </a:ext>
                  </a:extLst>
                </p:cNvPr>
                <p:cNvSpPr/>
                <p:nvPr/>
              </p:nvSpPr>
              <p:spPr>
                <a:xfrm flipV="1">
                  <a:off x="5630226" y="5084073"/>
                  <a:ext cx="178069" cy="178069"/>
                </a:xfrm>
                <a:prstGeom prst="ellipse">
                  <a:avLst/>
                </a:prstGeom>
                <a:solidFill>
                  <a:srgbClr val="FFFFFF"/>
                </a:solidFill>
                <a:ln w="12700" cap="flat" cmpd="sng" algn="ctr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30000"/>
                    </a:prstClr>
                  </a:outerShdw>
                </a:effectLst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0E7E40E6-AAE2-D5EB-F089-4970F3A1A6F9}"/>
                    </a:ext>
                  </a:extLst>
                </p:cNvPr>
                <p:cNvSpPr/>
                <p:nvPr/>
              </p:nvSpPr>
              <p:spPr>
                <a:xfrm flipV="1">
                  <a:off x="5688123" y="5141657"/>
                  <a:ext cx="62276" cy="62899"/>
                </a:xfrm>
                <a:prstGeom prst="ellipse">
                  <a:avLst/>
                </a:prstGeom>
                <a:solidFill>
                  <a:srgbClr val="018BC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A46AFCF-5CD0-B8EB-1C30-ED12FD9E95B5}"/>
                  </a:ext>
                </a:extLst>
              </p:cNvPr>
              <p:cNvSpPr/>
              <p:nvPr/>
            </p:nvSpPr>
            <p:spPr>
              <a:xfrm rot="9248414">
                <a:off x="6092827" y="4672694"/>
                <a:ext cx="1508805" cy="1148204"/>
              </a:xfrm>
              <a:custGeom>
                <a:avLst/>
                <a:gdLst>
                  <a:gd name="connsiteX0" fmla="*/ 793750 w 1577597"/>
                  <a:gd name="connsiteY0" fmla="*/ 0 h 1163022"/>
                  <a:gd name="connsiteX1" fmla="*/ 1571374 w 1577597"/>
                  <a:gd name="connsiteY1" fmla="*/ 636512 h 1163022"/>
                  <a:gd name="connsiteX2" fmla="*/ 1577597 w 1577597"/>
                  <a:gd name="connsiteY2" fmla="*/ 677459 h 1163022"/>
                  <a:gd name="connsiteX3" fmla="*/ 1546932 w 1577597"/>
                  <a:gd name="connsiteY3" fmla="*/ 694175 h 1163022"/>
                  <a:gd name="connsiteX4" fmla="*/ 1429459 w 1577597"/>
                  <a:gd name="connsiteY4" fmla="*/ 791517 h 1163022"/>
                  <a:gd name="connsiteX5" fmla="*/ 1367425 w 1577597"/>
                  <a:gd name="connsiteY5" fmla="*/ 867026 h 1163022"/>
                  <a:gd name="connsiteX6" fmla="*/ 1374426 w 1577597"/>
                  <a:gd name="connsiteY6" fmla="*/ 797169 h 1163022"/>
                  <a:gd name="connsiteX7" fmla="*/ 793750 w 1577597"/>
                  <a:gd name="connsiteY7" fmla="*/ 213074 h 1163022"/>
                  <a:gd name="connsiteX8" fmla="*/ 213074 w 1577597"/>
                  <a:gd name="connsiteY8" fmla="*/ 797169 h 1163022"/>
                  <a:gd name="connsiteX9" fmla="*/ 258706 w 1577597"/>
                  <a:gd name="connsiteY9" fmla="*/ 1024525 h 1163022"/>
                  <a:gd name="connsiteX10" fmla="*/ 280799 w 1577597"/>
                  <a:gd name="connsiteY10" fmla="*/ 1065468 h 1163022"/>
                  <a:gd name="connsiteX11" fmla="*/ 92404 w 1577597"/>
                  <a:gd name="connsiteY11" fmla="*/ 1163022 h 1163022"/>
                  <a:gd name="connsiteX12" fmla="*/ 62377 w 1577597"/>
                  <a:gd name="connsiteY12" fmla="*/ 1107463 h 1163022"/>
                  <a:gd name="connsiteX13" fmla="*/ 0 w 1577597"/>
                  <a:gd name="connsiteY13" fmla="*/ 797169 h 1163022"/>
                  <a:gd name="connsiteX14" fmla="*/ 793750 w 1577597"/>
                  <a:gd name="connsiteY14" fmla="*/ 0 h 1163022"/>
                  <a:gd name="connsiteX0" fmla="*/ 793750 w 1577597"/>
                  <a:gd name="connsiteY0" fmla="*/ 0 h 1174883"/>
                  <a:gd name="connsiteX1" fmla="*/ 1571374 w 1577597"/>
                  <a:gd name="connsiteY1" fmla="*/ 636512 h 1174883"/>
                  <a:gd name="connsiteX2" fmla="*/ 1577597 w 1577597"/>
                  <a:gd name="connsiteY2" fmla="*/ 677459 h 1174883"/>
                  <a:gd name="connsiteX3" fmla="*/ 1546932 w 1577597"/>
                  <a:gd name="connsiteY3" fmla="*/ 694175 h 1174883"/>
                  <a:gd name="connsiteX4" fmla="*/ 1429459 w 1577597"/>
                  <a:gd name="connsiteY4" fmla="*/ 791517 h 1174883"/>
                  <a:gd name="connsiteX5" fmla="*/ 1367425 w 1577597"/>
                  <a:gd name="connsiteY5" fmla="*/ 867026 h 1174883"/>
                  <a:gd name="connsiteX6" fmla="*/ 1374426 w 1577597"/>
                  <a:gd name="connsiteY6" fmla="*/ 797169 h 1174883"/>
                  <a:gd name="connsiteX7" fmla="*/ 793750 w 1577597"/>
                  <a:gd name="connsiteY7" fmla="*/ 213074 h 1174883"/>
                  <a:gd name="connsiteX8" fmla="*/ 213074 w 1577597"/>
                  <a:gd name="connsiteY8" fmla="*/ 797169 h 1174883"/>
                  <a:gd name="connsiteX9" fmla="*/ 258706 w 1577597"/>
                  <a:gd name="connsiteY9" fmla="*/ 1024525 h 1174883"/>
                  <a:gd name="connsiteX10" fmla="*/ 280799 w 1577597"/>
                  <a:gd name="connsiteY10" fmla="*/ 1065468 h 1174883"/>
                  <a:gd name="connsiteX11" fmla="*/ 92404 w 1577597"/>
                  <a:gd name="connsiteY11" fmla="*/ 1163022 h 1174883"/>
                  <a:gd name="connsiteX12" fmla="*/ 62377 w 1577597"/>
                  <a:gd name="connsiteY12" fmla="*/ 1107463 h 1174883"/>
                  <a:gd name="connsiteX13" fmla="*/ 0 w 1577597"/>
                  <a:gd name="connsiteY13" fmla="*/ 797169 h 1174883"/>
                  <a:gd name="connsiteX14" fmla="*/ 793750 w 1577597"/>
                  <a:gd name="connsiteY14" fmla="*/ 0 h 1174883"/>
                  <a:gd name="connsiteX0" fmla="*/ 793750 w 1577597"/>
                  <a:gd name="connsiteY0" fmla="*/ 0 h 1181174"/>
                  <a:gd name="connsiteX1" fmla="*/ 1571374 w 1577597"/>
                  <a:gd name="connsiteY1" fmla="*/ 636512 h 1181174"/>
                  <a:gd name="connsiteX2" fmla="*/ 1577597 w 1577597"/>
                  <a:gd name="connsiteY2" fmla="*/ 677459 h 1181174"/>
                  <a:gd name="connsiteX3" fmla="*/ 1546932 w 1577597"/>
                  <a:gd name="connsiteY3" fmla="*/ 694175 h 1181174"/>
                  <a:gd name="connsiteX4" fmla="*/ 1429459 w 1577597"/>
                  <a:gd name="connsiteY4" fmla="*/ 791517 h 1181174"/>
                  <a:gd name="connsiteX5" fmla="*/ 1367425 w 1577597"/>
                  <a:gd name="connsiteY5" fmla="*/ 867026 h 1181174"/>
                  <a:gd name="connsiteX6" fmla="*/ 1374426 w 1577597"/>
                  <a:gd name="connsiteY6" fmla="*/ 797169 h 1181174"/>
                  <a:gd name="connsiteX7" fmla="*/ 793750 w 1577597"/>
                  <a:gd name="connsiteY7" fmla="*/ 213074 h 1181174"/>
                  <a:gd name="connsiteX8" fmla="*/ 213074 w 1577597"/>
                  <a:gd name="connsiteY8" fmla="*/ 797169 h 1181174"/>
                  <a:gd name="connsiteX9" fmla="*/ 258706 w 1577597"/>
                  <a:gd name="connsiteY9" fmla="*/ 1024525 h 1181174"/>
                  <a:gd name="connsiteX10" fmla="*/ 280799 w 1577597"/>
                  <a:gd name="connsiteY10" fmla="*/ 1065468 h 1181174"/>
                  <a:gd name="connsiteX11" fmla="*/ 92404 w 1577597"/>
                  <a:gd name="connsiteY11" fmla="*/ 1163022 h 1181174"/>
                  <a:gd name="connsiteX12" fmla="*/ 62377 w 1577597"/>
                  <a:gd name="connsiteY12" fmla="*/ 1107463 h 1181174"/>
                  <a:gd name="connsiteX13" fmla="*/ 0 w 1577597"/>
                  <a:gd name="connsiteY13" fmla="*/ 797169 h 1181174"/>
                  <a:gd name="connsiteX14" fmla="*/ 793750 w 1577597"/>
                  <a:gd name="connsiteY14" fmla="*/ 0 h 1181174"/>
                  <a:gd name="connsiteX0" fmla="*/ 793750 w 1577597"/>
                  <a:gd name="connsiteY0" fmla="*/ 0 h 1192454"/>
                  <a:gd name="connsiteX1" fmla="*/ 1571374 w 1577597"/>
                  <a:gd name="connsiteY1" fmla="*/ 636512 h 1192454"/>
                  <a:gd name="connsiteX2" fmla="*/ 1577597 w 1577597"/>
                  <a:gd name="connsiteY2" fmla="*/ 677459 h 1192454"/>
                  <a:gd name="connsiteX3" fmla="*/ 1546932 w 1577597"/>
                  <a:gd name="connsiteY3" fmla="*/ 694175 h 1192454"/>
                  <a:gd name="connsiteX4" fmla="*/ 1429459 w 1577597"/>
                  <a:gd name="connsiteY4" fmla="*/ 791517 h 1192454"/>
                  <a:gd name="connsiteX5" fmla="*/ 1367425 w 1577597"/>
                  <a:gd name="connsiteY5" fmla="*/ 867026 h 1192454"/>
                  <a:gd name="connsiteX6" fmla="*/ 1374426 w 1577597"/>
                  <a:gd name="connsiteY6" fmla="*/ 797169 h 1192454"/>
                  <a:gd name="connsiteX7" fmla="*/ 793750 w 1577597"/>
                  <a:gd name="connsiteY7" fmla="*/ 213074 h 1192454"/>
                  <a:gd name="connsiteX8" fmla="*/ 213074 w 1577597"/>
                  <a:gd name="connsiteY8" fmla="*/ 797169 h 1192454"/>
                  <a:gd name="connsiteX9" fmla="*/ 258706 w 1577597"/>
                  <a:gd name="connsiteY9" fmla="*/ 1024525 h 1192454"/>
                  <a:gd name="connsiteX10" fmla="*/ 280799 w 1577597"/>
                  <a:gd name="connsiteY10" fmla="*/ 1065468 h 1192454"/>
                  <a:gd name="connsiteX11" fmla="*/ 92404 w 1577597"/>
                  <a:gd name="connsiteY11" fmla="*/ 1163022 h 1192454"/>
                  <a:gd name="connsiteX12" fmla="*/ 62377 w 1577597"/>
                  <a:gd name="connsiteY12" fmla="*/ 1107463 h 1192454"/>
                  <a:gd name="connsiteX13" fmla="*/ 0 w 1577597"/>
                  <a:gd name="connsiteY13" fmla="*/ 797169 h 1192454"/>
                  <a:gd name="connsiteX14" fmla="*/ 793750 w 1577597"/>
                  <a:gd name="connsiteY14" fmla="*/ 0 h 1192454"/>
                  <a:gd name="connsiteX0" fmla="*/ 793750 w 1577597"/>
                  <a:gd name="connsiteY0" fmla="*/ 0 h 1189199"/>
                  <a:gd name="connsiteX1" fmla="*/ 1571374 w 1577597"/>
                  <a:gd name="connsiteY1" fmla="*/ 636512 h 1189199"/>
                  <a:gd name="connsiteX2" fmla="*/ 1577597 w 1577597"/>
                  <a:gd name="connsiteY2" fmla="*/ 677459 h 1189199"/>
                  <a:gd name="connsiteX3" fmla="*/ 1546932 w 1577597"/>
                  <a:gd name="connsiteY3" fmla="*/ 694175 h 1189199"/>
                  <a:gd name="connsiteX4" fmla="*/ 1429459 w 1577597"/>
                  <a:gd name="connsiteY4" fmla="*/ 791517 h 1189199"/>
                  <a:gd name="connsiteX5" fmla="*/ 1367425 w 1577597"/>
                  <a:gd name="connsiteY5" fmla="*/ 867026 h 1189199"/>
                  <a:gd name="connsiteX6" fmla="*/ 1374426 w 1577597"/>
                  <a:gd name="connsiteY6" fmla="*/ 797169 h 1189199"/>
                  <a:gd name="connsiteX7" fmla="*/ 793750 w 1577597"/>
                  <a:gd name="connsiteY7" fmla="*/ 213074 h 1189199"/>
                  <a:gd name="connsiteX8" fmla="*/ 213074 w 1577597"/>
                  <a:gd name="connsiteY8" fmla="*/ 797169 h 1189199"/>
                  <a:gd name="connsiteX9" fmla="*/ 258706 w 1577597"/>
                  <a:gd name="connsiteY9" fmla="*/ 1024525 h 1189199"/>
                  <a:gd name="connsiteX10" fmla="*/ 280799 w 1577597"/>
                  <a:gd name="connsiteY10" fmla="*/ 1065468 h 1189199"/>
                  <a:gd name="connsiteX11" fmla="*/ 92404 w 1577597"/>
                  <a:gd name="connsiteY11" fmla="*/ 1163022 h 1189199"/>
                  <a:gd name="connsiteX12" fmla="*/ 62377 w 1577597"/>
                  <a:gd name="connsiteY12" fmla="*/ 1107463 h 1189199"/>
                  <a:gd name="connsiteX13" fmla="*/ 0 w 1577597"/>
                  <a:gd name="connsiteY13" fmla="*/ 797169 h 1189199"/>
                  <a:gd name="connsiteX14" fmla="*/ 793750 w 1577597"/>
                  <a:gd name="connsiteY14" fmla="*/ 0 h 1189199"/>
                  <a:gd name="connsiteX0" fmla="*/ 793750 w 1577597"/>
                  <a:gd name="connsiteY0" fmla="*/ 0 h 1196265"/>
                  <a:gd name="connsiteX1" fmla="*/ 1571374 w 1577597"/>
                  <a:gd name="connsiteY1" fmla="*/ 636512 h 1196265"/>
                  <a:gd name="connsiteX2" fmla="*/ 1577597 w 1577597"/>
                  <a:gd name="connsiteY2" fmla="*/ 677459 h 1196265"/>
                  <a:gd name="connsiteX3" fmla="*/ 1546932 w 1577597"/>
                  <a:gd name="connsiteY3" fmla="*/ 694175 h 1196265"/>
                  <a:gd name="connsiteX4" fmla="*/ 1429459 w 1577597"/>
                  <a:gd name="connsiteY4" fmla="*/ 791517 h 1196265"/>
                  <a:gd name="connsiteX5" fmla="*/ 1367425 w 1577597"/>
                  <a:gd name="connsiteY5" fmla="*/ 867026 h 1196265"/>
                  <a:gd name="connsiteX6" fmla="*/ 1374426 w 1577597"/>
                  <a:gd name="connsiteY6" fmla="*/ 797169 h 1196265"/>
                  <a:gd name="connsiteX7" fmla="*/ 793750 w 1577597"/>
                  <a:gd name="connsiteY7" fmla="*/ 213074 h 1196265"/>
                  <a:gd name="connsiteX8" fmla="*/ 213074 w 1577597"/>
                  <a:gd name="connsiteY8" fmla="*/ 797169 h 1196265"/>
                  <a:gd name="connsiteX9" fmla="*/ 258706 w 1577597"/>
                  <a:gd name="connsiteY9" fmla="*/ 1024525 h 1196265"/>
                  <a:gd name="connsiteX10" fmla="*/ 280799 w 1577597"/>
                  <a:gd name="connsiteY10" fmla="*/ 1065468 h 1196265"/>
                  <a:gd name="connsiteX11" fmla="*/ 92404 w 1577597"/>
                  <a:gd name="connsiteY11" fmla="*/ 1163022 h 1196265"/>
                  <a:gd name="connsiteX12" fmla="*/ 62377 w 1577597"/>
                  <a:gd name="connsiteY12" fmla="*/ 1107463 h 1196265"/>
                  <a:gd name="connsiteX13" fmla="*/ 0 w 1577597"/>
                  <a:gd name="connsiteY13" fmla="*/ 797169 h 1196265"/>
                  <a:gd name="connsiteX14" fmla="*/ 793750 w 1577597"/>
                  <a:gd name="connsiteY14" fmla="*/ 0 h 1196265"/>
                  <a:gd name="connsiteX0" fmla="*/ 793750 w 1577597"/>
                  <a:gd name="connsiteY0" fmla="*/ 0 h 1200554"/>
                  <a:gd name="connsiteX1" fmla="*/ 1571374 w 1577597"/>
                  <a:gd name="connsiteY1" fmla="*/ 636512 h 1200554"/>
                  <a:gd name="connsiteX2" fmla="*/ 1577597 w 1577597"/>
                  <a:gd name="connsiteY2" fmla="*/ 677459 h 1200554"/>
                  <a:gd name="connsiteX3" fmla="*/ 1546932 w 1577597"/>
                  <a:gd name="connsiteY3" fmla="*/ 694175 h 1200554"/>
                  <a:gd name="connsiteX4" fmla="*/ 1429459 w 1577597"/>
                  <a:gd name="connsiteY4" fmla="*/ 791517 h 1200554"/>
                  <a:gd name="connsiteX5" fmla="*/ 1367425 w 1577597"/>
                  <a:gd name="connsiteY5" fmla="*/ 867026 h 1200554"/>
                  <a:gd name="connsiteX6" fmla="*/ 1374426 w 1577597"/>
                  <a:gd name="connsiteY6" fmla="*/ 797169 h 1200554"/>
                  <a:gd name="connsiteX7" fmla="*/ 793750 w 1577597"/>
                  <a:gd name="connsiteY7" fmla="*/ 213074 h 1200554"/>
                  <a:gd name="connsiteX8" fmla="*/ 213074 w 1577597"/>
                  <a:gd name="connsiteY8" fmla="*/ 797169 h 1200554"/>
                  <a:gd name="connsiteX9" fmla="*/ 258706 w 1577597"/>
                  <a:gd name="connsiteY9" fmla="*/ 1024525 h 1200554"/>
                  <a:gd name="connsiteX10" fmla="*/ 280799 w 1577597"/>
                  <a:gd name="connsiteY10" fmla="*/ 1065468 h 1200554"/>
                  <a:gd name="connsiteX11" fmla="*/ 92404 w 1577597"/>
                  <a:gd name="connsiteY11" fmla="*/ 1163022 h 1200554"/>
                  <a:gd name="connsiteX12" fmla="*/ 62377 w 1577597"/>
                  <a:gd name="connsiteY12" fmla="*/ 1107463 h 1200554"/>
                  <a:gd name="connsiteX13" fmla="*/ 0 w 1577597"/>
                  <a:gd name="connsiteY13" fmla="*/ 797169 h 1200554"/>
                  <a:gd name="connsiteX14" fmla="*/ 793750 w 1577597"/>
                  <a:gd name="connsiteY14" fmla="*/ 0 h 12005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77597" h="1200554">
                    <a:moveTo>
                      <a:pt x="793750" y="0"/>
                    </a:moveTo>
                    <a:cubicBezTo>
                      <a:pt x="1177329" y="0"/>
                      <a:pt x="1497360" y="273255"/>
                      <a:pt x="1571374" y="636512"/>
                    </a:cubicBezTo>
                    <a:lnTo>
                      <a:pt x="1577597" y="677459"/>
                    </a:lnTo>
                    <a:lnTo>
                      <a:pt x="1546932" y="694175"/>
                    </a:lnTo>
                    <a:cubicBezTo>
                      <a:pt x="1504704" y="722827"/>
                      <a:pt x="1465369" y="755452"/>
                      <a:pt x="1429459" y="791517"/>
                    </a:cubicBezTo>
                    <a:lnTo>
                      <a:pt x="1367425" y="867026"/>
                    </a:lnTo>
                    <a:lnTo>
                      <a:pt x="1374426" y="797169"/>
                    </a:lnTo>
                    <a:cubicBezTo>
                      <a:pt x="1374426" y="474582"/>
                      <a:pt x="1114448" y="213074"/>
                      <a:pt x="793750" y="213074"/>
                    </a:cubicBezTo>
                    <a:cubicBezTo>
                      <a:pt x="473052" y="213074"/>
                      <a:pt x="213074" y="474582"/>
                      <a:pt x="213074" y="797169"/>
                    </a:cubicBezTo>
                    <a:cubicBezTo>
                      <a:pt x="213074" y="877816"/>
                      <a:pt x="229323" y="954645"/>
                      <a:pt x="258706" y="1024525"/>
                    </a:cubicBezTo>
                    <a:lnTo>
                      <a:pt x="280799" y="1065468"/>
                    </a:lnTo>
                    <a:cubicBezTo>
                      <a:pt x="325157" y="1162280"/>
                      <a:pt x="162346" y="1254329"/>
                      <a:pt x="92404" y="1163022"/>
                    </a:cubicBezTo>
                    <a:lnTo>
                      <a:pt x="62377" y="1107463"/>
                    </a:lnTo>
                    <a:cubicBezTo>
                      <a:pt x="22211" y="1012091"/>
                      <a:pt x="0" y="907235"/>
                      <a:pt x="0" y="797169"/>
                    </a:cubicBezTo>
                    <a:cubicBezTo>
                      <a:pt x="0" y="356905"/>
                      <a:pt x="355374" y="0"/>
                      <a:pt x="793750" y="0"/>
                    </a:cubicBezTo>
                    <a:close/>
                  </a:path>
                </a:pathLst>
              </a:custGeom>
              <a:solidFill>
                <a:srgbClr val="018BC3"/>
              </a:solidFill>
              <a:ln w="12700" cap="flat" cmpd="sng" algn="ctr">
                <a:noFill/>
                <a:prstDash val="solid"/>
                <a:miter lim="800000"/>
              </a:ln>
              <a:effectLst>
                <a:innerShdw blurRad="127000" dist="50800" dir="13500000">
                  <a:prstClr val="black">
                    <a:alpha val="30000"/>
                  </a:prstClr>
                </a:innerShdw>
              </a:effectLst>
            </p:spPr>
            <p:txBody>
              <a:bodyPr wrap="square" rtlCol="0" anchor="ctr">
                <a:noAutofit/>
              </a:bodyPr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pic>
            <p:nvPicPr>
              <p:cNvPr id="230" name="Picture 229" descr="A blue and black logo&#10;&#10;Description automatically generated">
                <a:extLst>
                  <a:ext uri="{FF2B5EF4-FFF2-40B4-BE49-F238E27FC236}">
                    <a16:creationId xmlns:a16="http://schemas.microsoft.com/office/drawing/2014/main" id="{479D6C7E-9E3E-4879-BE90-96E6CB535F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77608" y="4834802"/>
                <a:ext cx="512064" cy="512064"/>
              </a:xfrm>
              <a:prstGeom prst="rect">
                <a:avLst/>
              </a:prstGeom>
            </p:spPr>
          </p:pic>
        </p:grpSp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F3F7FD29-00A5-F58A-2F94-29359B91C722}"/>
              </a:ext>
            </a:extLst>
          </p:cNvPr>
          <p:cNvGrpSpPr/>
          <p:nvPr/>
        </p:nvGrpSpPr>
        <p:grpSpPr>
          <a:xfrm>
            <a:off x="210991" y="3529140"/>
            <a:ext cx="4828520" cy="1508806"/>
            <a:chOff x="207818" y="3348915"/>
            <a:chExt cx="4828520" cy="1508806"/>
          </a:xfrm>
        </p:grpSpPr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02A577B9-9A75-EB86-7E19-77172FBEAC70}"/>
                </a:ext>
              </a:extLst>
            </p:cNvPr>
            <p:cNvGrpSpPr/>
            <p:nvPr/>
          </p:nvGrpSpPr>
          <p:grpSpPr>
            <a:xfrm>
              <a:off x="4181106" y="4123362"/>
              <a:ext cx="187152" cy="187152"/>
              <a:chOff x="2719408" y="4224263"/>
              <a:chExt cx="178069" cy="178069"/>
            </a:xfrm>
          </p:grpSpPr>
          <p:sp>
            <p:nvSpPr>
              <p:cNvPr id="209" name="Oval 208">
                <a:extLst>
                  <a:ext uri="{FF2B5EF4-FFF2-40B4-BE49-F238E27FC236}">
                    <a16:creationId xmlns:a16="http://schemas.microsoft.com/office/drawing/2014/main" id="{DD077837-1EC7-423F-F2B3-5CAF3ACAD9F6}"/>
                  </a:ext>
                </a:extLst>
              </p:cNvPr>
              <p:cNvSpPr/>
              <p:nvPr/>
            </p:nvSpPr>
            <p:spPr>
              <a:xfrm flipH="1">
                <a:off x="2719408" y="4224263"/>
                <a:ext cx="178069" cy="178069"/>
              </a:xfrm>
              <a:prstGeom prst="ellipse">
                <a:avLst/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C30FFC6E-5FE2-8776-3C2C-6673D7006DB8}"/>
                  </a:ext>
                </a:extLst>
              </p:cNvPr>
              <p:cNvSpPr/>
              <p:nvPr/>
            </p:nvSpPr>
            <p:spPr>
              <a:xfrm flipH="1">
                <a:off x="2777304" y="4281849"/>
                <a:ext cx="62276" cy="62899"/>
              </a:xfrm>
              <a:prstGeom prst="ellipse">
                <a:avLst/>
              </a:prstGeom>
              <a:solidFill>
                <a:srgbClr val="13A5C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01F5B404-3579-6D06-C3A5-9B3AF2CA344B}"/>
                </a:ext>
              </a:extLst>
            </p:cNvPr>
            <p:cNvSpPr/>
            <p:nvPr/>
          </p:nvSpPr>
          <p:spPr>
            <a:xfrm rot="15431801">
              <a:off x="3707833" y="3529216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13A5C3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41E9454F-A820-E3DA-356F-578402B57071}"/>
                </a:ext>
              </a:extLst>
            </p:cNvPr>
            <p:cNvGrpSpPr/>
            <p:nvPr/>
          </p:nvGrpSpPr>
          <p:grpSpPr>
            <a:xfrm>
              <a:off x="207818" y="3391455"/>
              <a:ext cx="3732810" cy="937711"/>
              <a:chOff x="-213702" y="5048158"/>
              <a:chExt cx="3551640" cy="892200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65D9E15D-AE27-F3D8-10B8-43F78C55422B}"/>
                  </a:ext>
                </a:extLst>
              </p:cNvPr>
              <p:cNvSpPr/>
              <p:nvPr/>
            </p:nvSpPr>
            <p:spPr>
              <a:xfrm>
                <a:off x="-183551" y="5325396"/>
                <a:ext cx="3401902" cy="61496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Review your response for ‘hallucinations’, misspellings, inappropriate language, etc. </a:t>
                </a:r>
              </a:p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prior to providing it to your user</a:t>
                </a:r>
              </a:p>
            </p:txBody>
          </p:sp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52B4D59B-BCBB-0A09-7A92-9497E071C4A8}"/>
                  </a:ext>
                </a:extLst>
              </p:cNvPr>
              <p:cNvSpPr/>
              <p:nvPr/>
            </p:nvSpPr>
            <p:spPr>
              <a:xfrm>
                <a:off x="-213702" y="5048158"/>
                <a:ext cx="3551640" cy="322122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6. Check for Quality and ‘Toxicity’ </a:t>
                </a:r>
              </a:p>
            </p:txBody>
          </p:sp>
        </p:grpSp>
        <p:pic>
          <p:nvPicPr>
            <p:cNvPr id="232" name="Picture 231" descr="A blue checklist with check boxes and a check mark&#10;&#10;Description automatically generated">
              <a:extLst>
                <a:ext uri="{FF2B5EF4-FFF2-40B4-BE49-F238E27FC236}">
                  <a16:creationId xmlns:a16="http://schemas.microsoft.com/office/drawing/2014/main" id="{06BF5F4A-A971-E5CF-AB93-75CB329BEB3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78" t="7672" r="10871" b="9397"/>
            <a:stretch/>
          </p:blipFill>
          <p:spPr>
            <a:xfrm>
              <a:off x="4484018" y="3829560"/>
              <a:ext cx="512701" cy="512064"/>
            </a:xfrm>
            <a:prstGeom prst="rect">
              <a:avLst/>
            </a:prstGeom>
          </p:spPr>
        </p:pic>
      </p:grpSp>
      <p:grpSp>
        <p:nvGrpSpPr>
          <p:cNvPr id="244" name="Group 243">
            <a:extLst>
              <a:ext uri="{FF2B5EF4-FFF2-40B4-BE49-F238E27FC236}">
                <a16:creationId xmlns:a16="http://schemas.microsoft.com/office/drawing/2014/main" id="{DAC6B7CD-18B0-28A0-7F2A-8631E660F215}"/>
              </a:ext>
            </a:extLst>
          </p:cNvPr>
          <p:cNvGrpSpPr/>
          <p:nvPr/>
        </p:nvGrpSpPr>
        <p:grpSpPr>
          <a:xfrm>
            <a:off x="152248" y="2095458"/>
            <a:ext cx="5212174" cy="1508806"/>
            <a:chOff x="149075" y="1915233"/>
            <a:chExt cx="5212174" cy="1508806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C9F9A347-EAF1-510C-410F-22790CAE6559}"/>
                </a:ext>
              </a:extLst>
            </p:cNvPr>
            <p:cNvGrpSpPr/>
            <p:nvPr/>
          </p:nvGrpSpPr>
          <p:grpSpPr>
            <a:xfrm>
              <a:off x="4405318" y="2695535"/>
              <a:ext cx="187152" cy="187152"/>
              <a:chOff x="2932738" y="2865732"/>
              <a:chExt cx="178069" cy="178069"/>
            </a:xfrm>
          </p:grpSpPr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C097B7F-C1BD-E733-7BDB-F79405A7D283}"/>
                  </a:ext>
                </a:extLst>
              </p:cNvPr>
              <p:cNvSpPr/>
              <p:nvPr/>
            </p:nvSpPr>
            <p:spPr>
              <a:xfrm flipH="1">
                <a:off x="2932738" y="2865732"/>
                <a:ext cx="178069" cy="178069"/>
              </a:xfrm>
              <a:prstGeom prst="ellipse">
                <a:avLst/>
              </a:prstGeom>
              <a:solidFill>
                <a:srgbClr val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3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  <p:sp>
            <p:nvSpPr>
              <p:cNvPr id="214" name="Oval 213">
                <a:extLst>
                  <a:ext uri="{FF2B5EF4-FFF2-40B4-BE49-F238E27FC236}">
                    <a16:creationId xmlns:a16="http://schemas.microsoft.com/office/drawing/2014/main" id="{919FC245-836B-705A-F712-7ED03B92F487}"/>
                  </a:ext>
                </a:extLst>
              </p:cNvPr>
              <p:cNvSpPr/>
              <p:nvPr/>
            </p:nvSpPr>
            <p:spPr>
              <a:xfrm flipH="1">
                <a:off x="2990634" y="2923318"/>
                <a:ext cx="62276" cy="62899"/>
              </a:xfrm>
              <a:prstGeom prst="ellipse">
                <a:avLst/>
              </a:prstGeom>
              <a:solidFill>
                <a:srgbClr val="4D8CA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BD2B9E9-8333-CF73-4993-37423830EABD}"/>
                </a:ext>
              </a:extLst>
            </p:cNvPr>
            <p:cNvSpPr/>
            <p:nvPr/>
          </p:nvSpPr>
          <p:spPr>
            <a:xfrm rot="18578224">
              <a:off x="4032744" y="2095534"/>
              <a:ext cx="1508806" cy="1148204"/>
            </a:xfrm>
            <a:custGeom>
              <a:avLst/>
              <a:gdLst>
                <a:gd name="connsiteX0" fmla="*/ 793750 w 1577597"/>
                <a:gd name="connsiteY0" fmla="*/ 0 h 1163022"/>
                <a:gd name="connsiteX1" fmla="*/ 1571374 w 1577597"/>
                <a:gd name="connsiteY1" fmla="*/ 636512 h 1163022"/>
                <a:gd name="connsiteX2" fmla="*/ 1577597 w 1577597"/>
                <a:gd name="connsiteY2" fmla="*/ 677459 h 1163022"/>
                <a:gd name="connsiteX3" fmla="*/ 1546932 w 1577597"/>
                <a:gd name="connsiteY3" fmla="*/ 694175 h 1163022"/>
                <a:gd name="connsiteX4" fmla="*/ 1429459 w 1577597"/>
                <a:gd name="connsiteY4" fmla="*/ 791517 h 1163022"/>
                <a:gd name="connsiteX5" fmla="*/ 1367425 w 1577597"/>
                <a:gd name="connsiteY5" fmla="*/ 867026 h 1163022"/>
                <a:gd name="connsiteX6" fmla="*/ 1374426 w 1577597"/>
                <a:gd name="connsiteY6" fmla="*/ 797169 h 1163022"/>
                <a:gd name="connsiteX7" fmla="*/ 793750 w 1577597"/>
                <a:gd name="connsiteY7" fmla="*/ 213074 h 1163022"/>
                <a:gd name="connsiteX8" fmla="*/ 213074 w 1577597"/>
                <a:gd name="connsiteY8" fmla="*/ 797169 h 1163022"/>
                <a:gd name="connsiteX9" fmla="*/ 258706 w 1577597"/>
                <a:gd name="connsiteY9" fmla="*/ 1024525 h 1163022"/>
                <a:gd name="connsiteX10" fmla="*/ 280799 w 1577597"/>
                <a:gd name="connsiteY10" fmla="*/ 1065468 h 1163022"/>
                <a:gd name="connsiteX11" fmla="*/ 92404 w 1577597"/>
                <a:gd name="connsiteY11" fmla="*/ 1163022 h 1163022"/>
                <a:gd name="connsiteX12" fmla="*/ 62377 w 1577597"/>
                <a:gd name="connsiteY12" fmla="*/ 1107463 h 1163022"/>
                <a:gd name="connsiteX13" fmla="*/ 0 w 1577597"/>
                <a:gd name="connsiteY13" fmla="*/ 797169 h 1163022"/>
                <a:gd name="connsiteX14" fmla="*/ 793750 w 1577597"/>
                <a:gd name="connsiteY14" fmla="*/ 0 h 1163022"/>
                <a:gd name="connsiteX0" fmla="*/ 793750 w 1577597"/>
                <a:gd name="connsiteY0" fmla="*/ 0 h 1174883"/>
                <a:gd name="connsiteX1" fmla="*/ 1571374 w 1577597"/>
                <a:gd name="connsiteY1" fmla="*/ 636512 h 1174883"/>
                <a:gd name="connsiteX2" fmla="*/ 1577597 w 1577597"/>
                <a:gd name="connsiteY2" fmla="*/ 677459 h 1174883"/>
                <a:gd name="connsiteX3" fmla="*/ 1546932 w 1577597"/>
                <a:gd name="connsiteY3" fmla="*/ 694175 h 1174883"/>
                <a:gd name="connsiteX4" fmla="*/ 1429459 w 1577597"/>
                <a:gd name="connsiteY4" fmla="*/ 791517 h 1174883"/>
                <a:gd name="connsiteX5" fmla="*/ 1367425 w 1577597"/>
                <a:gd name="connsiteY5" fmla="*/ 867026 h 1174883"/>
                <a:gd name="connsiteX6" fmla="*/ 1374426 w 1577597"/>
                <a:gd name="connsiteY6" fmla="*/ 797169 h 1174883"/>
                <a:gd name="connsiteX7" fmla="*/ 793750 w 1577597"/>
                <a:gd name="connsiteY7" fmla="*/ 213074 h 1174883"/>
                <a:gd name="connsiteX8" fmla="*/ 213074 w 1577597"/>
                <a:gd name="connsiteY8" fmla="*/ 797169 h 1174883"/>
                <a:gd name="connsiteX9" fmla="*/ 258706 w 1577597"/>
                <a:gd name="connsiteY9" fmla="*/ 1024525 h 1174883"/>
                <a:gd name="connsiteX10" fmla="*/ 280799 w 1577597"/>
                <a:gd name="connsiteY10" fmla="*/ 1065468 h 1174883"/>
                <a:gd name="connsiteX11" fmla="*/ 92404 w 1577597"/>
                <a:gd name="connsiteY11" fmla="*/ 1163022 h 1174883"/>
                <a:gd name="connsiteX12" fmla="*/ 62377 w 1577597"/>
                <a:gd name="connsiteY12" fmla="*/ 1107463 h 1174883"/>
                <a:gd name="connsiteX13" fmla="*/ 0 w 1577597"/>
                <a:gd name="connsiteY13" fmla="*/ 797169 h 1174883"/>
                <a:gd name="connsiteX14" fmla="*/ 793750 w 1577597"/>
                <a:gd name="connsiteY14" fmla="*/ 0 h 1174883"/>
                <a:gd name="connsiteX0" fmla="*/ 793750 w 1577597"/>
                <a:gd name="connsiteY0" fmla="*/ 0 h 1181174"/>
                <a:gd name="connsiteX1" fmla="*/ 1571374 w 1577597"/>
                <a:gd name="connsiteY1" fmla="*/ 636512 h 1181174"/>
                <a:gd name="connsiteX2" fmla="*/ 1577597 w 1577597"/>
                <a:gd name="connsiteY2" fmla="*/ 677459 h 1181174"/>
                <a:gd name="connsiteX3" fmla="*/ 1546932 w 1577597"/>
                <a:gd name="connsiteY3" fmla="*/ 694175 h 1181174"/>
                <a:gd name="connsiteX4" fmla="*/ 1429459 w 1577597"/>
                <a:gd name="connsiteY4" fmla="*/ 791517 h 1181174"/>
                <a:gd name="connsiteX5" fmla="*/ 1367425 w 1577597"/>
                <a:gd name="connsiteY5" fmla="*/ 867026 h 1181174"/>
                <a:gd name="connsiteX6" fmla="*/ 1374426 w 1577597"/>
                <a:gd name="connsiteY6" fmla="*/ 797169 h 1181174"/>
                <a:gd name="connsiteX7" fmla="*/ 793750 w 1577597"/>
                <a:gd name="connsiteY7" fmla="*/ 213074 h 1181174"/>
                <a:gd name="connsiteX8" fmla="*/ 213074 w 1577597"/>
                <a:gd name="connsiteY8" fmla="*/ 797169 h 1181174"/>
                <a:gd name="connsiteX9" fmla="*/ 258706 w 1577597"/>
                <a:gd name="connsiteY9" fmla="*/ 1024525 h 1181174"/>
                <a:gd name="connsiteX10" fmla="*/ 280799 w 1577597"/>
                <a:gd name="connsiteY10" fmla="*/ 1065468 h 1181174"/>
                <a:gd name="connsiteX11" fmla="*/ 92404 w 1577597"/>
                <a:gd name="connsiteY11" fmla="*/ 1163022 h 1181174"/>
                <a:gd name="connsiteX12" fmla="*/ 62377 w 1577597"/>
                <a:gd name="connsiteY12" fmla="*/ 1107463 h 1181174"/>
                <a:gd name="connsiteX13" fmla="*/ 0 w 1577597"/>
                <a:gd name="connsiteY13" fmla="*/ 797169 h 1181174"/>
                <a:gd name="connsiteX14" fmla="*/ 793750 w 1577597"/>
                <a:gd name="connsiteY14" fmla="*/ 0 h 1181174"/>
                <a:gd name="connsiteX0" fmla="*/ 793750 w 1577597"/>
                <a:gd name="connsiteY0" fmla="*/ 0 h 1192454"/>
                <a:gd name="connsiteX1" fmla="*/ 1571374 w 1577597"/>
                <a:gd name="connsiteY1" fmla="*/ 636512 h 1192454"/>
                <a:gd name="connsiteX2" fmla="*/ 1577597 w 1577597"/>
                <a:gd name="connsiteY2" fmla="*/ 677459 h 1192454"/>
                <a:gd name="connsiteX3" fmla="*/ 1546932 w 1577597"/>
                <a:gd name="connsiteY3" fmla="*/ 694175 h 1192454"/>
                <a:gd name="connsiteX4" fmla="*/ 1429459 w 1577597"/>
                <a:gd name="connsiteY4" fmla="*/ 791517 h 1192454"/>
                <a:gd name="connsiteX5" fmla="*/ 1367425 w 1577597"/>
                <a:gd name="connsiteY5" fmla="*/ 867026 h 1192454"/>
                <a:gd name="connsiteX6" fmla="*/ 1374426 w 1577597"/>
                <a:gd name="connsiteY6" fmla="*/ 797169 h 1192454"/>
                <a:gd name="connsiteX7" fmla="*/ 793750 w 1577597"/>
                <a:gd name="connsiteY7" fmla="*/ 213074 h 1192454"/>
                <a:gd name="connsiteX8" fmla="*/ 213074 w 1577597"/>
                <a:gd name="connsiteY8" fmla="*/ 797169 h 1192454"/>
                <a:gd name="connsiteX9" fmla="*/ 258706 w 1577597"/>
                <a:gd name="connsiteY9" fmla="*/ 1024525 h 1192454"/>
                <a:gd name="connsiteX10" fmla="*/ 280799 w 1577597"/>
                <a:gd name="connsiteY10" fmla="*/ 1065468 h 1192454"/>
                <a:gd name="connsiteX11" fmla="*/ 92404 w 1577597"/>
                <a:gd name="connsiteY11" fmla="*/ 1163022 h 1192454"/>
                <a:gd name="connsiteX12" fmla="*/ 62377 w 1577597"/>
                <a:gd name="connsiteY12" fmla="*/ 1107463 h 1192454"/>
                <a:gd name="connsiteX13" fmla="*/ 0 w 1577597"/>
                <a:gd name="connsiteY13" fmla="*/ 797169 h 1192454"/>
                <a:gd name="connsiteX14" fmla="*/ 793750 w 1577597"/>
                <a:gd name="connsiteY14" fmla="*/ 0 h 1192454"/>
                <a:gd name="connsiteX0" fmla="*/ 793750 w 1577597"/>
                <a:gd name="connsiteY0" fmla="*/ 0 h 1189199"/>
                <a:gd name="connsiteX1" fmla="*/ 1571374 w 1577597"/>
                <a:gd name="connsiteY1" fmla="*/ 636512 h 1189199"/>
                <a:gd name="connsiteX2" fmla="*/ 1577597 w 1577597"/>
                <a:gd name="connsiteY2" fmla="*/ 677459 h 1189199"/>
                <a:gd name="connsiteX3" fmla="*/ 1546932 w 1577597"/>
                <a:gd name="connsiteY3" fmla="*/ 694175 h 1189199"/>
                <a:gd name="connsiteX4" fmla="*/ 1429459 w 1577597"/>
                <a:gd name="connsiteY4" fmla="*/ 791517 h 1189199"/>
                <a:gd name="connsiteX5" fmla="*/ 1367425 w 1577597"/>
                <a:gd name="connsiteY5" fmla="*/ 867026 h 1189199"/>
                <a:gd name="connsiteX6" fmla="*/ 1374426 w 1577597"/>
                <a:gd name="connsiteY6" fmla="*/ 797169 h 1189199"/>
                <a:gd name="connsiteX7" fmla="*/ 793750 w 1577597"/>
                <a:gd name="connsiteY7" fmla="*/ 213074 h 1189199"/>
                <a:gd name="connsiteX8" fmla="*/ 213074 w 1577597"/>
                <a:gd name="connsiteY8" fmla="*/ 797169 h 1189199"/>
                <a:gd name="connsiteX9" fmla="*/ 258706 w 1577597"/>
                <a:gd name="connsiteY9" fmla="*/ 1024525 h 1189199"/>
                <a:gd name="connsiteX10" fmla="*/ 280799 w 1577597"/>
                <a:gd name="connsiteY10" fmla="*/ 1065468 h 1189199"/>
                <a:gd name="connsiteX11" fmla="*/ 92404 w 1577597"/>
                <a:gd name="connsiteY11" fmla="*/ 1163022 h 1189199"/>
                <a:gd name="connsiteX12" fmla="*/ 62377 w 1577597"/>
                <a:gd name="connsiteY12" fmla="*/ 1107463 h 1189199"/>
                <a:gd name="connsiteX13" fmla="*/ 0 w 1577597"/>
                <a:gd name="connsiteY13" fmla="*/ 797169 h 1189199"/>
                <a:gd name="connsiteX14" fmla="*/ 793750 w 1577597"/>
                <a:gd name="connsiteY14" fmla="*/ 0 h 1189199"/>
                <a:gd name="connsiteX0" fmla="*/ 793750 w 1577597"/>
                <a:gd name="connsiteY0" fmla="*/ 0 h 1196265"/>
                <a:gd name="connsiteX1" fmla="*/ 1571374 w 1577597"/>
                <a:gd name="connsiteY1" fmla="*/ 636512 h 1196265"/>
                <a:gd name="connsiteX2" fmla="*/ 1577597 w 1577597"/>
                <a:gd name="connsiteY2" fmla="*/ 677459 h 1196265"/>
                <a:gd name="connsiteX3" fmla="*/ 1546932 w 1577597"/>
                <a:gd name="connsiteY3" fmla="*/ 694175 h 1196265"/>
                <a:gd name="connsiteX4" fmla="*/ 1429459 w 1577597"/>
                <a:gd name="connsiteY4" fmla="*/ 791517 h 1196265"/>
                <a:gd name="connsiteX5" fmla="*/ 1367425 w 1577597"/>
                <a:gd name="connsiteY5" fmla="*/ 867026 h 1196265"/>
                <a:gd name="connsiteX6" fmla="*/ 1374426 w 1577597"/>
                <a:gd name="connsiteY6" fmla="*/ 797169 h 1196265"/>
                <a:gd name="connsiteX7" fmla="*/ 793750 w 1577597"/>
                <a:gd name="connsiteY7" fmla="*/ 213074 h 1196265"/>
                <a:gd name="connsiteX8" fmla="*/ 213074 w 1577597"/>
                <a:gd name="connsiteY8" fmla="*/ 797169 h 1196265"/>
                <a:gd name="connsiteX9" fmla="*/ 258706 w 1577597"/>
                <a:gd name="connsiteY9" fmla="*/ 1024525 h 1196265"/>
                <a:gd name="connsiteX10" fmla="*/ 280799 w 1577597"/>
                <a:gd name="connsiteY10" fmla="*/ 1065468 h 1196265"/>
                <a:gd name="connsiteX11" fmla="*/ 92404 w 1577597"/>
                <a:gd name="connsiteY11" fmla="*/ 1163022 h 1196265"/>
                <a:gd name="connsiteX12" fmla="*/ 62377 w 1577597"/>
                <a:gd name="connsiteY12" fmla="*/ 1107463 h 1196265"/>
                <a:gd name="connsiteX13" fmla="*/ 0 w 1577597"/>
                <a:gd name="connsiteY13" fmla="*/ 797169 h 1196265"/>
                <a:gd name="connsiteX14" fmla="*/ 793750 w 1577597"/>
                <a:gd name="connsiteY14" fmla="*/ 0 h 1196265"/>
                <a:gd name="connsiteX0" fmla="*/ 793750 w 1577597"/>
                <a:gd name="connsiteY0" fmla="*/ 0 h 1200554"/>
                <a:gd name="connsiteX1" fmla="*/ 1571374 w 1577597"/>
                <a:gd name="connsiteY1" fmla="*/ 636512 h 1200554"/>
                <a:gd name="connsiteX2" fmla="*/ 1577597 w 1577597"/>
                <a:gd name="connsiteY2" fmla="*/ 677459 h 1200554"/>
                <a:gd name="connsiteX3" fmla="*/ 1546932 w 1577597"/>
                <a:gd name="connsiteY3" fmla="*/ 694175 h 1200554"/>
                <a:gd name="connsiteX4" fmla="*/ 1429459 w 1577597"/>
                <a:gd name="connsiteY4" fmla="*/ 791517 h 1200554"/>
                <a:gd name="connsiteX5" fmla="*/ 1367425 w 1577597"/>
                <a:gd name="connsiteY5" fmla="*/ 867026 h 1200554"/>
                <a:gd name="connsiteX6" fmla="*/ 1374426 w 1577597"/>
                <a:gd name="connsiteY6" fmla="*/ 797169 h 1200554"/>
                <a:gd name="connsiteX7" fmla="*/ 793750 w 1577597"/>
                <a:gd name="connsiteY7" fmla="*/ 213074 h 1200554"/>
                <a:gd name="connsiteX8" fmla="*/ 213074 w 1577597"/>
                <a:gd name="connsiteY8" fmla="*/ 797169 h 1200554"/>
                <a:gd name="connsiteX9" fmla="*/ 258706 w 1577597"/>
                <a:gd name="connsiteY9" fmla="*/ 1024525 h 1200554"/>
                <a:gd name="connsiteX10" fmla="*/ 280799 w 1577597"/>
                <a:gd name="connsiteY10" fmla="*/ 1065468 h 1200554"/>
                <a:gd name="connsiteX11" fmla="*/ 92404 w 1577597"/>
                <a:gd name="connsiteY11" fmla="*/ 1163022 h 1200554"/>
                <a:gd name="connsiteX12" fmla="*/ 62377 w 1577597"/>
                <a:gd name="connsiteY12" fmla="*/ 1107463 h 1200554"/>
                <a:gd name="connsiteX13" fmla="*/ 0 w 1577597"/>
                <a:gd name="connsiteY13" fmla="*/ 797169 h 1200554"/>
                <a:gd name="connsiteX14" fmla="*/ 793750 w 1577597"/>
                <a:gd name="connsiteY14" fmla="*/ 0 h 1200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77597" h="1200554">
                  <a:moveTo>
                    <a:pt x="793750" y="0"/>
                  </a:moveTo>
                  <a:cubicBezTo>
                    <a:pt x="1177329" y="0"/>
                    <a:pt x="1497360" y="273255"/>
                    <a:pt x="1571374" y="636512"/>
                  </a:cubicBezTo>
                  <a:lnTo>
                    <a:pt x="1577597" y="677459"/>
                  </a:lnTo>
                  <a:lnTo>
                    <a:pt x="1546932" y="694175"/>
                  </a:lnTo>
                  <a:cubicBezTo>
                    <a:pt x="1504704" y="722827"/>
                    <a:pt x="1465369" y="755452"/>
                    <a:pt x="1429459" y="791517"/>
                  </a:cubicBezTo>
                  <a:lnTo>
                    <a:pt x="1367425" y="867026"/>
                  </a:lnTo>
                  <a:lnTo>
                    <a:pt x="1374426" y="797169"/>
                  </a:lnTo>
                  <a:cubicBezTo>
                    <a:pt x="1374426" y="474582"/>
                    <a:pt x="1114448" y="213074"/>
                    <a:pt x="793750" y="213074"/>
                  </a:cubicBezTo>
                  <a:cubicBezTo>
                    <a:pt x="473052" y="213074"/>
                    <a:pt x="213074" y="474582"/>
                    <a:pt x="213074" y="797169"/>
                  </a:cubicBezTo>
                  <a:cubicBezTo>
                    <a:pt x="213074" y="877816"/>
                    <a:pt x="229323" y="954645"/>
                    <a:pt x="258706" y="1024525"/>
                  </a:cubicBezTo>
                  <a:lnTo>
                    <a:pt x="280799" y="1065468"/>
                  </a:lnTo>
                  <a:cubicBezTo>
                    <a:pt x="325157" y="1162280"/>
                    <a:pt x="162346" y="1254329"/>
                    <a:pt x="92404" y="1163022"/>
                  </a:cubicBezTo>
                  <a:lnTo>
                    <a:pt x="62377" y="1107463"/>
                  </a:lnTo>
                  <a:cubicBezTo>
                    <a:pt x="22211" y="1012091"/>
                    <a:pt x="0" y="907235"/>
                    <a:pt x="0" y="797169"/>
                  </a:cubicBezTo>
                  <a:cubicBezTo>
                    <a:pt x="0" y="356905"/>
                    <a:pt x="355374" y="0"/>
                    <a:pt x="793750" y="0"/>
                  </a:cubicBezTo>
                  <a:close/>
                </a:path>
              </a:pathLst>
            </a:custGeom>
            <a:solidFill>
              <a:srgbClr val="4D8CA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27000" dist="50800" dir="13500000">
                <a:prstClr val="black">
                  <a:alpha val="30000"/>
                </a:prstClr>
              </a:innerShdw>
            </a:effectLst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endParaRP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FE334271-05A8-866D-3B32-6CF61B6498F5}"/>
                </a:ext>
              </a:extLst>
            </p:cNvPr>
            <p:cNvGrpSpPr/>
            <p:nvPr/>
          </p:nvGrpSpPr>
          <p:grpSpPr>
            <a:xfrm>
              <a:off x="149075" y="2004562"/>
              <a:ext cx="4062459" cy="713234"/>
              <a:chOff x="-618552" y="5292034"/>
              <a:chExt cx="3865290" cy="678617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8565EE2B-A070-45D8-F8ED-74CE3D22C699}"/>
                  </a:ext>
                </a:extLst>
              </p:cNvPr>
              <p:cNvSpPr/>
              <p:nvPr/>
            </p:nvSpPr>
            <p:spPr>
              <a:xfrm>
                <a:off x="-377717" y="5531393"/>
                <a:ext cx="3551640" cy="43925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Present your response to your user while delivering a high-quality, personalized experience</a:t>
                </a:r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7A8C29A4-703A-93EA-A1FE-3A9C0B35C846}"/>
                  </a:ext>
                </a:extLst>
              </p:cNvPr>
              <p:cNvSpPr/>
              <p:nvPr/>
            </p:nvSpPr>
            <p:spPr>
              <a:xfrm>
                <a:off x="-618552" y="5292034"/>
                <a:ext cx="3865290" cy="322123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 marL="0" marR="0" lvl="0" indent="0" algn="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N" sz="1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Poppins"/>
                    <a:ea typeface="+mn-ea"/>
                    <a:cs typeface="+mn-cs"/>
                  </a:rPr>
                  <a:t>7. Deliver a High-Quality Response</a:t>
                </a:r>
              </a:p>
            </p:txBody>
          </p:sp>
        </p:grpSp>
        <p:pic>
          <p:nvPicPr>
            <p:cNvPr id="234" name="Picture 233" descr="A blue line drawing of a chat bubble&#10;&#10;Description automatically generated">
              <a:extLst>
                <a:ext uri="{FF2B5EF4-FFF2-40B4-BE49-F238E27FC236}">
                  <a16:creationId xmlns:a16="http://schemas.microsoft.com/office/drawing/2014/main" id="{46A9DD9C-05A5-6C08-F84D-098C39AD0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1027" y="2513672"/>
              <a:ext cx="512064" cy="5120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534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No 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coding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 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excercise</a:t>
            </a:r>
            <a:endParaRPr lang="fr-FR" sz="1400" b="0" dirty="0">
              <a:effectLst/>
              <a:latin typeface="Aptos Mono" panose="020B0009020202020204" pitchFamily="49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  <p:tag name="ARTICULATE_SLIDE_COUNT" val="2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E1EAA4B547B84498D6726690D479F3" ma:contentTypeVersion="14" ma:contentTypeDescription="Create a new document." ma:contentTypeScope="" ma:versionID="444ef25957fca1b18993171765529b25">
  <xsd:schema xmlns:xsd="http://www.w3.org/2001/XMLSchema" xmlns:xs="http://www.w3.org/2001/XMLSchema" xmlns:p="http://schemas.microsoft.com/office/2006/metadata/properties" xmlns:ns2="877e2508-dae5-4487-8636-408f49ebc1df" xmlns:ns3="0f9bdbad-b378-443f-bbe4-ecad23b10e35" targetNamespace="http://schemas.microsoft.com/office/2006/metadata/properties" ma:root="true" ma:fieldsID="29fc75e8175ee21b3aba61292f5c5d81" ns2:_="" ns3:_="">
    <xsd:import namespace="877e2508-dae5-4487-8636-408f49ebc1df"/>
    <xsd:import namespace="0f9bdbad-b378-443f-bbe4-ecad23b10e3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77e2508-dae5-4487-8636-408f49ebc1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1bfc8dc1-ab14-4a6b-8a4a-9f7f0b948a94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9bdbad-b378-443f-bbe4-ecad23b10e3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6" nillable="true" ma:displayName="Taxonomy Catch All Column" ma:hidden="true" ma:list="{6efc38eb-539b-492e-bb89-f45539a69a2b}" ma:internalName="TaxCatchAll" ma:showField="CatchAllData" ma:web="0f9bdbad-b378-443f-bbe4-ecad23b10e35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f9bdbad-b378-443f-bbe4-ecad23b10e35" xsi:nil="true"/>
    <lcf76f155ced4ddcb4097134ff3c332f xmlns="877e2508-dae5-4487-8636-408f49ebc1d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57BA00B-55E8-4C66-BE77-9852363A5D06}">
  <ds:schemaRefs>
    <ds:schemaRef ds:uri="0f9bdbad-b378-443f-bbe4-ecad23b10e35"/>
    <ds:schemaRef ds:uri="877e2508-dae5-4487-8636-408f49ebc1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460D9F3-93E4-46A1-A95F-CC4C5B3E9A5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038DF-B1FE-401F-9E59-76244F0ABF73}">
  <ds:schemaRefs>
    <ds:schemaRef ds:uri="0f9bdbad-b378-443f-bbe4-ecad23b10e35"/>
    <ds:schemaRef ds:uri="877e2508-dae5-4487-8636-408f49ebc1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6049</TotalTime>
  <Words>334</Words>
  <Application>Microsoft Office PowerPoint</Application>
  <PresentationFormat>Widescreen</PresentationFormat>
  <Paragraphs>53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8" baseType="lpstr">
      <vt:lpstr>Aptos</vt:lpstr>
      <vt:lpstr>Aptos Display</vt:lpstr>
      <vt:lpstr>Aptos Mono</vt:lpstr>
      <vt:lpstr>Arial</vt:lpstr>
      <vt:lpstr>Arial Nova</vt:lpstr>
      <vt:lpstr>Poppins</vt:lpstr>
      <vt:lpstr>Poppins Black</vt:lpstr>
      <vt:lpstr>Poppins Light</vt:lpstr>
      <vt:lpstr>Poppins Medium</vt:lpstr>
      <vt:lpstr>Wingdings</vt:lpstr>
      <vt:lpstr>Office Theme</vt:lpstr>
      <vt:lpstr>2_Office Theme</vt:lpstr>
      <vt:lpstr>PowerPoint Presentation</vt:lpstr>
      <vt:lpstr>PowerPoint Presentation</vt:lpstr>
      <vt:lpstr>Chatbot Use Cases</vt:lpstr>
      <vt:lpstr>PowerPoint Presentation</vt:lpstr>
      <vt:lpstr>PowerPoint Presentation</vt:lpstr>
      <vt:lpstr>Coding Exercise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G.Aiswarya Sivagami</dc:creator>
  <cp:lastModifiedBy>Marty Bradley</cp:lastModifiedBy>
  <cp:revision>361</cp:revision>
  <dcterms:created xsi:type="dcterms:W3CDTF">2024-02-22T15:21:56Z</dcterms:created>
  <dcterms:modified xsi:type="dcterms:W3CDTF">2024-10-11T03:59:38Z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2AD546A3-9AE3-411C-852F-279261B884A5</vt:lpwstr>
  </property>
  <property fmtid="{D5CDD505-2E9C-101B-9397-08002B2CF9AE}" pid="3" name="ArticulatePath">
    <vt:lpwstr>Presentation2</vt:lpwstr>
  </property>
  <property fmtid="{D5CDD505-2E9C-101B-9397-08002B2CF9AE}" pid="4" name="ContentTypeId">
    <vt:lpwstr>0x010100D7E1EAA4B547B84498D6726690D479F3</vt:lpwstr>
  </property>
  <property fmtid="{D5CDD505-2E9C-101B-9397-08002B2CF9AE}" pid="5" name="MediaServiceImageTags">
    <vt:lpwstr/>
  </property>
</Properties>
</file>